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nita.co.jp/content/calorism/table/index.html" TargetMode="External"/><Relationship Id="rId2" Type="http://schemas.openxmlformats.org/officeDocument/2006/relationships/hyperlink" Target="https://www.mhlw.go.jp/stf/houdou/2r9852000002xple-att/2r9852000002xpr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p.glico.jp/powerpro/protein/entry04/" TargetMode="External"/><Relationship Id="rId2" Type="http://schemas.openxmlformats.org/officeDocument/2006/relationships/hyperlink" Target="http://fooddb.mext.go.jp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bg2">
                    <a:lumMod val="25000"/>
                  </a:schemeClr>
                </a:solidFill>
              </a:rPr>
              <a:t>１</a:t>
            </a:r>
            <a:r>
              <a:rPr kumimoji="1" lang="ja-JP" altLang="en-US" dirty="0" smtClean="0">
                <a:solidFill>
                  <a:schemeClr val="bg2">
                    <a:lumMod val="25000"/>
                  </a:schemeClr>
                </a:solidFill>
              </a:rPr>
              <a:t>日に必要な</a:t>
            </a:r>
            <a:r>
              <a:rPr kumimoji="1" lang="en-US" altLang="ja-JP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kumimoji="1" lang="en-US" altLang="ja-JP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kumimoji="1" lang="ja-JP" altLang="en-US" dirty="0" smtClean="0">
                <a:solidFill>
                  <a:schemeClr val="bg2">
                    <a:lumMod val="25000"/>
                  </a:schemeClr>
                </a:solidFill>
              </a:rPr>
              <a:t>エネルギー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45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5097" y="804121"/>
            <a:ext cx="10518183" cy="2590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100" dirty="0" smtClean="0"/>
              <a:t>ナトリウム　＝取り過ぎ</a:t>
            </a:r>
            <a:r>
              <a:rPr lang="ja-JP" altLang="en-US" sz="3100" dirty="0" smtClean="0"/>
              <a:t>は高血圧の原因→</a:t>
            </a:r>
            <a:r>
              <a:rPr lang="ja-JP" altLang="en-US" sz="2000" u="sng" dirty="0" smtClean="0"/>
              <a:t>臓器障害</a:t>
            </a:r>
            <a:endParaRPr kumimoji="1" lang="en-US" altLang="ja-JP" sz="2000" u="sng" dirty="0" smtClean="0"/>
          </a:p>
          <a:p>
            <a:pPr marL="0" indent="0">
              <a:buNone/>
            </a:pPr>
            <a:r>
              <a:rPr kumimoji="1" lang="ja-JP" altLang="en-US" sz="3100" dirty="0" smtClean="0"/>
              <a:t>目標量：１５歳以上男性　</a:t>
            </a:r>
            <a:r>
              <a:rPr kumimoji="1" lang="en-US" altLang="ja-JP" sz="3100" dirty="0" smtClean="0"/>
              <a:t>7.5</a:t>
            </a:r>
            <a:r>
              <a:rPr kumimoji="1" lang="ja-JP" altLang="en-US" sz="3100" dirty="0" smtClean="0"/>
              <a:t>ｇ</a:t>
            </a:r>
            <a:r>
              <a:rPr kumimoji="1" lang="en-US" altLang="ja-JP" sz="3100" dirty="0" smtClean="0"/>
              <a:t>/</a:t>
            </a:r>
            <a:r>
              <a:rPr kumimoji="1" lang="ja-JP" altLang="en-US" sz="3100" dirty="0" smtClean="0"/>
              <a:t>未満</a:t>
            </a:r>
            <a:endParaRPr kumimoji="1" lang="en-US" altLang="ja-JP" sz="3100" dirty="0" smtClean="0"/>
          </a:p>
          <a:p>
            <a:pPr marL="0" indent="0">
              <a:buNone/>
            </a:pPr>
            <a:r>
              <a:rPr lang="ja-JP" altLang="en-US" sz="3100" dirty="0" smtClean="0"/>
              <a:t>　　　　　　　　　　女性　</a:t>
            </a:r>
            <a:r>
              <a:rPr lang="en-US" altLang="ja-JP" sz="3100" dirty="0" smtClean="0"/>
              <a:t>6.5</a:t>
            </a:r>
            <a:r>
              <a:rPr lang="ja-JP" altLang="en-US" sz="3100" dirty="0" smtClean="0"/>
              <a:t>ｇ</a:t>
            </a:r>
            <a:r>
              <a:rPr lang="en-US" altLang="ja-JP" sz="3100" dirty="0" smtClean="0"/>
              <a:t>/</a:t>
            </a:r>
            <a:r>
              <a:rPr lang="ja-JP" altLang="en-US" sz="3100" dirty="0"/>
              <a:t>未満</a:t>
            </a:r>
            <a:endParaRPr lang="en-US" altLang="ja-JP" sz="3100" dirty="0"/>
          </a:p>
          <a:p>
            <a:pPr marL="0" indent="0">
              <a:buNone/>
            </a:pPr>
            <a:endParaRPr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70854" y="3224694"/>
            <a:ext cx="10166888" cy="3409627"/>
          </a:xfrm>
          <a:prstGeom prst="wedgeEllipseCallout">
            <a:avLst>
              <a:gd name="adj1" fmla="val -46443"/>
              <a:gd name="adj2" fmla="val -5750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04818" y="3683012"/>
            <a:ext cx="695873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血圧高めの方に適する食品</a:t>
            </a:r>
            <a:endParaRPr kumimoji="1" lang="en-US" altLang="ja-JP" u="sng" dirty="0" smtClean="0"/>
          </a:p>
          <a:p>
            <a:endParaRPr kumimoji="1" lang="en-US" altLang="ja-JP" dirty="0"/>
          </a:p>
          <a:p>
            <a:r>
              <a:rPr kumimoji="1" lang="ja-JP" altLang="en-US" sz="2400" dirty="0" smtClean="0"/>
              <a:t>カゼインドデカペプチド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ラクトトリペプチド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ゲニポシド酸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ＧＡＢＡ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サーデンペプチド</a:t>
            </a:r>
            <a:endParaRPr kumimoji="1" lang="ja-JP" altLang="en-US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85301" y="4929507"/>
            <a:ext cx="2744491" cy="923330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パッケージの裏にある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食品成分に記載されているものです。</a:t>
            </a:r>
            <a:endParaRPr kumimoji="1" lang="ja-JP" altLang="en-US" dirty="0"/>
          </a:p>
        </p:txBody>
      </p:sp>
      <p:cxnSp>
        <p:nvCxnSpPr>
          <p:cNvPr id="12" name="カギ線コネクタ 11"/>
          <p:cNvCxnSpPr/>
          <p:nvPr/>
        </p:nvCxnSpPr>
        <p:spPr>
          <a:xfrm>
            <a:off x="5114441" y="5160936"/>
            <a:ext cx="1115878" cy="387457"/>
          </a:xfrm>
          <a:prstGeom prst="bentConnector3">
            <a:avLst/>
          </a:prstGeom>
          <a:ln w="76200">
            <a:solidFill>
              <a:schemeClr val="bg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834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体重を減らすには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脂肪１㎏＝</a:t>
            </a:r>
            <a:r>
              <a:rPr kumimoji="1" lang="en-US" altLang="ja-JP" sz="2400" dirty="0" smtClean="0"/>
              <a:t>7</a:t>
            </a:r>
            <a:r>
              <a:rPr kumimoji="1" lang="ja-JP" altLang="en-US" sz="2400" dirty="0" smtClean="0"/>
              <a:t>２</a:t>
            </a:r>
            <a:r>
              <a:rPr kumimoji="1" lang="en-US" altLang="ja-JP" sz="2400" dirty="0" smtClean="0"/>
              <a:t>00</a:t>
            </a:r>
            <a:r>
              <a:rPr kumimoji="1" lang="ja-JP" altLang="en-US" sz="2400" dirty="0" smtClean="0"/>
              <a:t>㎉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en-US" altLang="ja-JP" sz="2400" dirty="0" smtClean="0"/>
              <a:t>7</a:t>
            </a:r>
            <a:r>
              <a:rPr kumimoji="1" lang="ja-JP" altLang="en-US" sz="2400" dirty="0" smtClean="0"/>
              <a:t>２</a:t>
            </a:r>
            <a:r>
              <a:rPr kumimoji="1" lang="en-US" altLang="ja-JP" sz="2400" dirty="0" smtClean="0"/>
              <a:t>00</a:t>
            </a:r>
            <a:r>
              <a:rPr kumimoji="1" lang="ja-JP" altLang="en-US" sz="2400" dirty="0" smtClean="0"/>
              <a:t>㎉</a:t>
            </a:r>
            <a:r>
              <a:rPr kumimoji="1" lang="en-US" altLang="ja-JP" sz="2400" dirty="0" smtClean="0"/>
              <a:t>÷</a:t>
            </a:r>
            <a:r>
              <a:rPr kumimoji="1" lang="ja-JP" altLang="en-US" sz="2400" dirty="0" smtClean="0"/>
              <a:t>３０日＝２４０㎉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例　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日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＊食事</a:t>
            </a:r>
            <a:r>
              <a:rPr kumimoji="1" lang="ja-JP" altLang="en-US" sz="2400" dirty="0" smtClean="0"/>
              <a:t>から２３０㎉</a:t>
            </a:r>
            <a:r>
              <a:rPr kumimoji="1" lang="ja-JP" altLang="en-US" sz="2400" dirty="0" smtClean="0"/>
              <a:t>減らす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（</a:t>
            </a:r>
            <a:r>
              <a:rPr kumimoji="1" lang="ja-JP" altLang="en-US" sz="2400" dirty="0" smtClean="0"/>
              <a:t>バランス良い食事たんぱく</a:t>
            </a:r>
            <a:r>
              <a:rPr kumimoji="1" lang="ja-JP" altLang="en-US" sz="2400" dirty="0" smtClean="0"/>
              <a:t>質</a:t>
            </a:r>
            <a:r>
              <a:rPr lang="ja-JP" altLang="en-US" sz="2400" dirty="0" smtClean="0"/>
              <a:t>摂取</a:t>
            </a:r>
            <a:r>
              <a:rPr lang="ja-JP" altLang="en-US" sz="2400" dirty="0" smtClean="0"/>
              <a:t>を意識。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＊</a:t>
            </a:r>
            <a:r>
              <a:rPr kumimoji="1" lang="ja-JP" altLang="en-US" sz="2400" dirty="0" smtClean="0"/>
              <a:t>活動量</a:t>
            </a:r>
            <a:r>
              <a:rPr kumimoji="1" lang="ja-JP" altLang="en-US" sz="2400" dirty="0" smtClean="0"/>
              <a:t>を増やす。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6045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0888" y="363624"/>
            <a:ext cx="4962041" cy="100022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消費カロリー例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03708" y="1363850"/>
            <a:ext cx="9069092" cy="3384831"/>
          </a:xfrm>
        </p:spPr>
        <p:txBody>
          <a:bodyPr>
            <a:normAutofit/>
          </a:bodyPr>
          <a:lstStyle/>
          <a:p>
            <a:r>
              <a:rPr kumimoji="1" lang="ja-JP" altLang="en-US" sz="2400" b="1" dirty="0" smtClean="0"/>
              <a:t>自転車＝１５分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８０㎉</a:t>
            </a:r>
            <a:endParaRPr lang="en-US" altLang="ja-JP" sz="2400" b="1" dirty="0" smtClean="0"/>
          </a:p>
          <a:p>
            <a:endParaRPr kumimoji="1" lang="en-US" altLang="ja-JP" sz="2400" b="1" dirty="0"/>
          </a:p>
          <a:p>
            <a:r>
              <a:rPr lang="ja-JP" altLang="en-US" sz="2400" b="1" dirty="0" smtClean="0"/>
              <a:t>早足＝</a:t>
            </a:r>
            <a:r>
              <a:rPr lang="en-US" altLang="ja-JP" sz="2400" b="1" dirty="0" smtClean="0"/>
              <a:t>20</a:t>
            </a:r>
            <a:r>
              <a:rPr lang="ja-JP" altLang="en-US" sz="2400" b="1" dirty="0" smtClean="0"/>
              <a:t>分　　１００㎉</a:t>
            </a:r>
            <a:endParaRPr lang="en-US" altLang="ja-JP" sz="2400" b="1" dirty="0" smtClean="0"/>
          </a:p>
          <a:p>
            <a:endParaRPr kumimoji="1" lang="en-US" altLang="ja-JP" sz="2400" b="1" dirty="0"/>
          </a:p>
          <a:p>
            <a:r>
              <a:rPr lang="ja-JP" altLang="en-US" sz="2400" b="1" dirty="0" smtClean="0"/>
              <a:t>縄跳び＝１０分　１００㎉</a:t>
            </a:r>
            <a:endParaRPr lang="en-US" altLang="ja-JP" sz="2400" b="1" dirty="0" smtClean="0"/>
          </a:p>
          <a:p>
            <a:endParaRPr kumimoji="1" lang="en-US" altLang="ja-JP" sz="2400" b="1" dirty="0"/>
          </a:p>
          <a:p>
            <a:r>
              <a:rPr lang="ja-JP" altLang="en-US" sz="2400" b="1" dirty="0" smtClean="0"/>
              <a:t>入浴＝</a:t>
            </a:r>
            <a:r>
              <a:rPr lang="en-US" altLang="ja-JP" sz="2400" b="1" dirty="0" smtClean="0"/>
              <a:t>30</a:t>
            </a:r>
            <a:r>
              <a:rPr lang="ja-JP" altLang="en-US" sz="2400" b="1" dirty="0" smtClean="0"/>
              <a:t>分　　８７㎉</a:t>
            </a:r>
            <a:endParaRPr lang="en-US" altLang="ja-JP" sz="2400" b="1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866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身体活動指針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厚生労働省アクティブガイド</a:t>
            </a:r>
            <a:endParaRPr kumimoji="1" lang="en-US" altLang="ja-JP" dirty="0" smtClean="0"/>
          </a:p>
          <a:p>
            <a:r>
              <a:rPr lang="en-US" altLang="ja-JP" dirty="0">
                <a:hlinkClick r:id="rId2"/>
              </a:rPr>
              <a:t>2r9852000002xpr1.pdf (mhlw.go.jp</a:t>
            </a:r>
            <a:r>
              <a:rPr lang="en-US" altLang="ja-JP" dirty="0" smtClean="0">
                <a:hlinkClick r:id="rId2"/>
              </a:rPr>
              <a:t>)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lang="en-US" altLang="ja-JP" dirty="0"/>
              <a:t>• </a:t>
            </a:r>
            <a:r>
              <a:rPr lang="ja-JP" altLang="en-US" dirty="0"/>
              <a:t>歩数の増加（</a:t>
            </a:r>
            <a:r>
              <a:rPr lang="en-US" altLang="ja-JP" dirty="0"/>
              <a:t>1,000〜1,500</a:t>
            </a:r>
            <a:r>
              <a:rPr lang="ja-JP" altLang="en-US" dirty="0"/>
              <a:t>歩の増加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現状：男性約８</a:t>
            </a:r>
            <a:r>
              <a:rPr lang="en-US" altLang="ja-JP" dirty="0" smtClean="0"/>
              <a:t>,000</a:t>
            </a:r>
            <a:r>
              <a:rPr lang="ja-JP" altLang="en-US" dirty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日、</a:t>
            </a:r>
            <a:r>
              <a:rPr lang="ja-JP" altLang="en-US" dirty="0" smtClean="0"/>
              <a:t>女性約７</a:t>
            </a:r>
            <a:r>
              <a:rPr lang="en-US" altLang="ja-JP" dirty="0" smtClean="0"/>
              <a:t>,000</a:t>
            </a:r>
            <a:r>
              <a:rPr lang="ja-JP" altLang="en-US" dirty="0" smtClean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20</a:t>
            </a:r>
            <a:r>
              <a:rPr lang="ja-JP" altLang="en-US" dirty="0"/>
              <a:t>歳</a:t>
            </a:r>
            <a:r>
              <a:rPr lang="en-US" altLang="ja-JP" dirty="0"/>
              <a:t>〜64</a:t>
            </a:r>
            <a:r>
              <a:rPr lang="ja-JP" altLang="en-US" dirty="0"/>
              <a:t>歳：男性</a:t>
            </a:r>
            <a:r>
              <a:rPr lang="en-US" altLang="ja-JP" dirty="0"/>
              <a:t>9,000</a:t>
            </a:r>
            <a:r>
              <a:rPr lang="ja-JP" altLang="en-US" dirty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日、女性</a:t>
            </a:r>
            <a:r>
              <a:rPr lang="en-US" altLang="ja-JP" dirty="0"/>
              <a:t>8,500</a:t>
            </a:r>
            <a:r>
              <a:rPr lang="ja-JP" altLang="en-US" dirty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</a:p>
          <a:p>
            <a:r>
              <a:rPr lang="en-US" altLang="ja-JP" dirty="0"/>
              <a:t>65</a:t>
            </a:r>
            <a:r>
              <a:rPr lang="ja-JP" altLang="en-US" dirty="0"/>
              <a:t>歳以上：男性</a:t>
            </a:r>
            <a:r>
              <a:rPr lang="en-US" altLang="ja-JP" dirty="0"/>
              <a:t>7,000</a:t>
            </a:r>
            <a:r>
              <a:rPr lang="ja-JP" altLang="en-US" dirty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日、女性</a:t>
            </a:r>
            <a:r>
              <a:rPr lang="en-US" altLang="ja-JP" dirty="0"/>
              <a:t>6,000</a:t>
            </a:r>
            <a:r>
              <a:rPr lang="ja-JP" altLang="en-US" dirty="0"/>
              <a:t>歩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636217" y="2014194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kumimoji="1" lang="ja-JP" altLang="en-US" sz="2400" b="1" i="1" u="sng" dirty="0">
                <a:solidFill>
                  <a:prstClr val="black"/>
                </a:solidFill>
              </a:rPr>
              <a:t>消費カロリー早見表</a:t>
            </a:r>
            <a:endParaRPr kumimoji="1" lang="en-US" altLang="ja-JP" sz="2400" b="1" i="1" u="sng" dirty="0">
              <a:solidFill>
                <a:prstClr val="black"/>
              </a:solidFill>
            </a:endParaRPr>
          </a:p>
          <a:p>
            <a:pPr lvl="0"/>
            <a:r>
              <a:rPr kumimoji="1" lang="en-US" altLang="ja-JP" sz="2400" b="1" i="1" u="sng" dirty="0">
                <a:solidFill>
                  <a:prstClr val="black"/>
                </a:solidFill>
                <a:hlinkClick r:id="rId3"/>
              </a:rPr>
              <a:t>https://www.tanita.co.jp/content/calorism/table/index.html</a:t>
            </a:r>
            <a:endParaRPr kumimoji="1" lang="en-US" altLang="ja-JP" sz="2400" b="1" i="1" u="sng" dirty="0">
              <a:solidFill>
                <a:prstClr val="black"/>
              </a:solidFill>
            </a:endParaRPr>
          </a:p>
          <a:p>
            <a:pPr lvl="0"/>
            <a:endParaRPr kumimoji="1" lang="ja-JP" altLang="en-US" sz="2400" b="1" i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00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732" y="77491"/>
            <a:ext cx="12029268" cy="25035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最近注目されているたんぱく質について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400" dirty="0" smtClean="0"/>
              <a:t>～過剰摂取によって及ぼす身体への影響～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4949" y="2708293"/>
            <a:ext cx="11174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・肝臓</a:t>
            </a:r>
            <a:r>
              <a:rPr lang="ja-JP" altLang="en-US" dirty="0"/>
              <a:t>や腎臓にかかる負担が普段よりも大きくなり、内臓疲労を</a:t>
            </a:r>
            <a:r>
              <a:rPr lang="ja-JP" altLang="en-US" dirty="0" smtClean="0"/>
              <a:t>引き起こして</a:t>
            </a:r>
            <a:r>
              <a:rPr lang="ja-JP" altLang="en-US" dirty="0"/>
              <a:t>しまう可能性が</a:t>
            </a:r>
            <a:r>
              <a:rPr lang="ja-JP" altLang="en-US" dirty="0" smtClean="0"/>
              <a:t>ある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6942" y="2338961"/>
            <a:ext cx="257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①内臓疲労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4949" y="3481864"/>
            <a:ext cx="1117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②エネルギー過多</a:t>
            </a:r>
            <a:endParaRPr lang="ja-JP" altLang="en-US" b="1" dirty="0"/>
          </a:p>
          <a:p>
            <a:r>
              <a:rPr lang="ja-JP" altLang="en-US" dirty="0"/>
              <a:t>タンパク質が豊富な食品、特に肉や卵は比較的カロリーが</a:t>
            </a:r>
            <a:r>
              <a:rPr lang="ja-JP" altLang="en-US" dirty="0" smtClean="0"/>
              <a:t>高い→低カロリー高タンパク質を意識</a:t>
            </a:r>
            <a:endParaRPr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6393" y="4587498"/>
            <a:ext cx="9066509" cy="1631216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★目指したい</a:t>
            </a:r>
            <a:r>
              <a:rPr lang="en-US" altLang="ja-JP" dirty="0"/>
              <a:t>g</a:t>
            </a:r>
            <a:endParaRPr lang="en-US" altLang="ja-JP" dirty="0" smtClean="0"/>
          </a:p>
          <a:p>
            <a:r>
              <a:rPr lang="ja-JP" altLang="en-US" dirty="0" smtClean="0"/>
              <a:t>厚生</a:t>
            </a:r>
            <a:r>
              <a:rPr lang="ja-JP" altLang="en-US" dirty="0"/>
              <a:t>労働省「日本人の食事摂取</a:t>
            </a:r>
            <a:r>
              <a:rPr lang="ja-JP" altLang="en-US" dirty="0" smtClean="0"/>
              <a:t>基準２０２０年版」</a:t>
            </a:r>
            <a:r>
              <a:rPr lang="ja-JP" altLang="en-US" dirty="0"/>
              <a:t>によれば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r>
              <a:rPr lang="ja-JP" altLang="en-US" dirty="0" smtClean="0"/>
              <a:t>１日</a:t>
            </a:r>
            <a:r>
              <a:rPr lang="ja-JP" altLang="en-US" dirty="0"/>
              <a:t>あたり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r>
              <a:rPr lang="ja-JP" altLang="en-US" dirty="0" smtClean="0"/>
              <a:t>たんぱく質</a:t>
            </a:r>
            <a:r>
              <a:rPr lang="ja-JP" altLang="en-US" dirty="0"/>
              <a:t>平均必要量は成人</a:t>
            </a:r>
            <a:r>
              <a:rPr lang="ja-JP" altLang="en-US" sz="2800" b="1" i="1" u="sng" dirty="0"/>
              <a:t>男性で</a:t>
            </a:r>
            <a:r>
              <a:rPr lang="en-US" altLang="ja-JP" sz="2800" b="1" i="1" u="sng" dirty="0" smtClean="0"/>
              <a:t>50g</a:t>
            </a:r>
            <a:r>
              <a:rPr lang="ja-JP" altLang="en-US" sz="2800" b="1" i="1" u="sng" dirty="0"/>
              <a:t>・</a:t>
            </a:r>
            <a:r>
              <a:rPr lang="ja-JP" altLang="en-US" sz="2800" b="1" i="1" u="sng" dirty="0" smtClean="0"/>
              <a:t>成人</a:t>
            </a:r>
            <a:r>
              <a:rPr lang="ja-JP" altLang="en-US" sz="2800" b="1" i="1" u="sng" dirty="0"/>
              <a:t>女性で</a:t>
            </a:r>
            <a:r>
              <a:rPr lang="en-US" altLang="ja-JP" sz="2800" b="1" i="1" u="sng" dirty="0"/>
              <a:t>40g</a:t>
            </a:r>
            <a:r>
              <a:rPr lang="ja-JP" altLang="en-US" dirty="0"/>
              <a:t>と定義されて</a:t>
            </a:r>
            <a:r>
              <a:rPr lang="ja-JP" altLang="en-US" dirty="0" smtClean="0"/>
              <a:t>いる。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7060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090734"/>
              </p:ext>
            </p:extLst>
          </p:nvPr>
        </p:nvGraphicFramePr>
        <p:xfrm>
          <a:off x="446568" y="480447"/>
          <a:ext cx="6884128" cy="5989998"/>
        </p:xfrm>
        <a:graphic>
          <a:graphicData uri="http://schemas.openxmlformats.org/drawingml/2006/table">
            <a:tbl>
              <a:tblPr/>
              <a:tblGrid>
                <a:gridCol w="3442064"/>
                <a:gridCol w="3442064"/>
              </a:tblGrid>
              <a:tr h="39635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dirty="0">
                          <a:solidFill>
                            <a:srgbClr val="FFFFFF"/>
                          </a:solidFill>
                          <a:effectLst/>
                        </a:rPr>
                        <a:t>食品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dirty="0">
                          <a:solidFill>
                            <a:srgbClr val="FFFFFF"/>
                          </a:solidFill>
                          <a:effectLst/>
                        </a:rPr>
                        <a:t>タンパク質量（ｇ）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715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dirty="0">
                          <a:effectLst/>
                        </a:rPr>
                        <a:t>米（精白米）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dirty="0">
                          <a:effectLst/>
                        </a:rPr>
                        <a:t>6.1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ぶた（大型豚種）ばら（脂身付、生）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14.2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325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うし（和牛肉）ひれ（赤肉、生）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19.1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にわとり（成鶏肉）もも（皮付き、生）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17.3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25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あゆ（養殖、焼き）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22.6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まぐろ（缶詰、油漬け、フレーク、ライト）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17.7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だいず（全粒、国産、乾）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35.3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25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りんご（生）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0.2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6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>
                          <a:effectLst/>
                        </a:rPr>
                        <a:t>鶏卵類（全卵、生）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12.3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25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普通牛乳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3.3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ヨーグルト（全脂無糖）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3.6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710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dirty="0">
                          <a:effectLst/>
                        </a:rPr>
                        <a:t>コーヒー（インスタントコーヒー）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dirty="0">
                          <a:effectLst/>
                        </a:rPr>
                        <a:t>14.7</a:t>
                      </a:r>
                    </a:p>
                  </a:txBody>
                  <a:tcPr marL="71182" marR="71182" marT="29971" marB="29971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454685" y="1580827"/>
            <a:ext cx="43085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食品１００ｇ当たりのたんぱく質量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参考資料：</a:t>
            </a:r>
            <a:r>
              <a:rPr lang="ja-JP" altLang="en-US" dirty="0" smtClean="0">
                <a:hlinkClick r:id="rId2"/>
              </a:rPr>
              <a:t>「</a:t>
            </a:r>
            <a:r>
              <a:rPr lang="ja-JP" altLang="en-US" dirty="0">
                <a:hlinkClick r:id="rId2"/>
              </a:rPr>
              <a:t>食品成分データベース」（文部科学省</a:t>
            </a:r>
            <a:r>
              <a:rPr lang="ja-JP" altLang="en-US" dirty="0" smtClean="0">
                <a:hlinkClick r:id="rId2"/>
              </a:rPr>
              <a:t>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>
                <a:hlinkClick r:id="rId3"/>
              </a:rPr>
              <a:t>タンパク質の摂りすぎは危険！？過剰摂取による影響とは </a:t>
            </a:r>
            <a:r>
              <a:rPr lang="en-US" altLang="ja-JP" dirty="0">
                <a:hlinkClick r:id="rId3"/>
              </a:rPr>
              <a:t>| POWER PRODUCTION MAGAZINE</a:t>
            </a:r>
            <a:r>
              <a:rPr lang="ja-JP" altLang="en-US" dirty="0">
                <a:hlinkClick r:id="rId3"/>
              </a:rPr>
              <a:t>（パワープロダクションマガジン） </a:t>
            </a:r>
            <a:r>
              <a:rPr lang="en-US" altLang="ja-JP" dirty="0">
                <a:hlinkClick r:id="rId3"/>
              </a:rPr>
              <a:t>(glico.jp)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40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2881" y="302823"/>
            <a:ext cx="10058400" cy="1371600"/>
          </a:xfrm>
        </p:spPr>
        <p:txBody>
          <a:bodyPr/>
          <a:lstStyle/>
          <a:p>
            <a:r>
              <a:rPr kumimoji="1" lang="ja-JP" altLang="en-US" dirty="0" smtClean="0"/>
              <a:t>肥満度</a:t>
            </a:r>
            <a:r>
              <a:rPr kumimoji="1" lang="en-US" altLang="ja-JP" dirty="0" smtClean="0"/>
              <a:t>check</a:t>
            </a:r>
            <a:r>
              <a:rPr kumimoji="1" lang="ja-JP" altLang="en-US" dirty="0" smtClean="0"/>
              <a:t>！（</a:t>
            </a:r>
            <a:r>
              <a:rPr kumimoji="1" lang="en-US" altLang="ja-JP" dirty="0" smtClean="0"/>
              <a:t>BMI</a:t>
            </a:r>
            <a:r>
              <a:rPr kumimoji="1" lang="ja-JP" altLang="en-US" dirty="0" smtClean="0"/>
              <a:t>）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2881" y="1381489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dirty="0" smtClean="0"/>
              <a:t>計算式</a:t>
            </a:r>
            <a:endParaRPr kumimoji="1" lang="en-US" altLang="ja-JP" u="sng" dirty="0" smtClean="0"/>
          </a:p>
          <a:p>
            <a:endParaRPr lang="en-US" altLang="ja-JP" dirty="0"/>
          </a:p>
          <a:p>
            <a:r>
              <a:rPr kumimoji="1" lang="ja-JP" altLang="en-US" sz="2800" b="1" dirty="0" smtClean="0"/>
              <a:t>体重（㎏）</a:t>
            </a:r>
            <a:r>
              <a:rPr kumimoji="1" lang="en-US" altLang="ja-JP" sz="2800" b="1" dirty="0" smtClean="0"/>
              <a:t>÷</a:t>
            </a:r>
            <a:r>
              <a:rPr kumimoji="1" lang="ja-JP" altLang="en-US" sz="2800" b="1" dirty="0" smtClean="0"/>
              <a:t>身長（ｍ）</a:t>
            </a:r>
            <a:r>
              <a:rPr kumimoji="1" lang="en-US" altLang="ja-JP" sz="2800" b="1" dirty="0" smtClean="0"/>
              <a:t>÷</a:t>
            </a:r>
            <a:r>
              <a:rPr kumimoji="1" lang="ja-JP" altLang="en-US" sz="2800" b="1" dirty="0" smtClean="0"/>
              <a:t>身長（ｍ）＝</a:t>
            </a:r>
            <a:r>
              <a:rPr kumimoji="1" lang="ja-JP" altLang="en-US" sz="4000" b="1" dirty="0" smtClean="0"/>
              <a:t>ＢＭＩ</a:t>
            </a:r>
            <a:endParaRPr kumimoji="1" lang="en-US" altLang="ja-JP" sz="4000" b="1" dirty="0" smtClean="0"/>
          </a:p>
          <a:p>
            <a:pPr marL="0" indent="0">
              <a:buNone/>
            </a:pPr>
            <a:endParaRPr kumimoji="1" lang="en-US" altLang="ja-JP" sz="2800" b="1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4887" r="10407"/>
          <a:stretch/>
        </p:blipFill>
        <p:spPr>
          <a:xfrm>
            <a:off x="7030060" y="3184724"/>
            <a:ext cx="4828728" cy="3207351"/>
          </a:xfrm>
          <a:prstGeom prst="rect">
            <a:avLst/>
          </a:prstGeom>
        </p:spPr>
      </p:pic>
      <p:sp>
        <p:nvSpPr>
          <p:cNvPr id="5" name="横巻き 4"/>
          <p:cNvSpPr/>
          <p:nvPr/>
        </p:nvSpPr>
        <p:spPr>
          <a:xfrm>
            <a:off x="322881" y="2782550"/>
            <a:ext cx="6584196" cy="4075449"/>
          </a:xfrm>
          <a:prstGeom prst="horizont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7555" y="3347449"/>
            <a:ext cx="40655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基準となっている数値は</a:t>
            </a:r>
            <a:r>
              <a:rPr kumimoji="1" lang="ja-JP" altLang="en-US" sz="2400" u="sng" dirty="0" smtClean="0"/>
              <a:t>死亡率</a:t>
            </a:r>
            <a:r>
              <a:rPr kumimoji="1" lang="ja-JP" altLang="en-US" dirty="0" smtClean="0"/>
              <a:t>が</a:t>
            </a:r>
            <a:endParaRPr kumimoji="1" lang="en-US" altLang="ja-JP" dirty="0" smtClean="0"/>
          </a:p>
          <a:p>
            <a:r>
              <a:rPr kumimoji="1" lang="ja-JP" altLang="en-US" sz="2000" u="sng" dirty="0" smtClean="0"/>
              <a:t>低い</a:t>
            </a:r>
            <a:r>
              <a:rPr kumimoji="1" lang="ja-JP" altLang="en-US" dirty="0" smtClean="0"/>
              <a:t>などのエビデンスあり。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１８</a:t>
            </a:r>
            <a:r>
              <a:rPr kumimoji="1" lang="ja-JP" altLang="en-US" dirty="0" smtClean="0"/>
              <a:t>～４９才は</a:t>
            </a:r>
            <a:r>
              <a:rPr kumimoji="1" lang="en-US" altLang="ja-JP" sz="2400" dirty="0" smtClean="0"/>
              <a:t>BMI18.5</a:t>
            </a:r>
            <a:r>
              <a:rPr kumimoji="1" lang="ja-JP" altLang="en-US" sz="2400" dirty="0" smtClean="0"/>
              <a:t>～</a:t>
            </a:r>
            <a:r>
              <a:rPr kumimoji="1" lang="en-US" altLang="ja-JP" sz="2400" dirty="0" smtClean="0"/>
              <a:t>24.9</a:t>
            </a:r>
            <a:r>
              <a:rPr kumimoji="1" lang="ja-JP" altLang="en-US" sz="2400" dirty="0" smtClean="0"/>
              <a:t>が死亡率が最も低い。</a:t>
            </a:r>
            <a:endParaRPr kumimoji="1"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2374" y="5374286"/>
            <a:ext cx="5362414" cy="646331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★右側の表と自分の</a:t>
            </a:r>
            <a:r>
              <a:rPr kumimoji="1" lang="en-US" altLang="ja-JP" dirty="0" smtClean="0"/>
              <a:t>BMI</a:t>
            </a:r>
            <a:r>
              <a:rPr kumimoji="1" lang="ja-JP" altLang="en-US" dirty="0" smtClean="0"/>
              <a:t>見比べてみてください。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肥満度がわかります。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424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適正</a:t>
            </a:r>
            <a:r>
              <a:rPr kumimoji="1" lang="ja-JP" altLang="en-US" dirty="0" smtClean="0"/>
              <a:t>体重（標準体重）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u="sng" dirty="0" smtClean="0"/>
              <a:t>計算式</a:t>
            </a:r>
            <a:endParaRPr kumimoji="1" lang="en-US" altLang="ja-JP" u="sng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sz="2400" b="1" dirty="0" smtClean="0"/>
              <a:t>身長（ｍ）</a:t>
            </a:r>
            <a:r>
              <a:rPr kumimoji="1" lang="en-US" altLang="ja-JP" sz="2400" b="1" dirty="0" smtClean="0"/>
              <a:t>×</a:t>
            </a:r>
            <a:r>
              <a:rPr kumimoji="1" lang="ja-JP" altLang="en-US" sz="2400" b="1" dirty="0" smtClean="0"/>
              <a:t>身長（ｍ）</a:t>
            </a:r>
            <a:r>
              <a:rPr kumimoji="1" lang="en-US" altLang="ja-JP" sz="2400" b="1" dirty="0" smtClean="0"/>
              <a:t>×</a:t>
            </a:r>
            <a:r>
              <a:rPr kumimoji="1" lang="ja-JP" altLang="en-US" sz="2400" b="1" dirty="0" smtClean="0"/>
              <a:t>２２＝適正体重</a:t>
            </a:r>
            <a:endParaRPr kumimoji="1" lang="ja-JP" altLang="en-US" sz="2400" b="1" dirty="0"/>
          </a:p>
        </p:txBody>
      </p:sp>
      <p:sp>
        <p:nvSpPr>
          <p:cNvPr id="4" name="横巻き 3"/>
          <p:cNvSpPr/>
          <p:nvPr/>
        </p:nvSpPr>
        <p:spPr>
          <a:xfrm>
            <a:off x="1177870" y="3502618"/>
            <a:ext cx="5114441" cy="1766806"/>
          </a:xfrm>
          <a:prstGeom prst="horizontalScroll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82304" y="3859078"/>
            <a:ext cx="3905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この２２は最も健康的と言われている</a:t>
            </a:r>
            <a:r>
              <a:rPr kumimoji="1" lang="en-US" altLang="ja-JP" dirty="0" smtClean="0"/>
              <a:t>BMI</a:t>
            </a:r>
            <a:r>
              <a:rPr kumimoji="1" lang="ja-JP" altLang="en-US" dirty="0" smtClean="0"/>
              <a:t>の２２から。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3198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169" y="155565"/>
            <a:ext cx="10058400" cy="1371600"/>
          </a:xfrm>
        </p:spPr>
        <p:txBody>
          <a:bodyPr/>
          <a:lstStyle/>
          <a:p>
            <a:r>
              <a:rPr kumimoji="1" lang="ja-JP" altLang="en-US" dirty="0" smtClean="0"/>
              <a:t>適正エネルギー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8861" y="1320472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計算式</a:t>
            </a:r>
            <a:endParaRPr kumimoji="1" lang="en-US" altLang="ja-JP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適正体重（㎏）</a:t>
            </a:r>
            <a:r>
              <a:rPr kumimoji="1"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×</a:t>
            </a:r>
            <a:r>
              <a:rPr kumimoji="1" lang="ja-JP" altLang="en-US" sz="24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身体活動量（</a:t>
            </a:r>
            <a:r>
              <a:rPr kumimoji="1"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㎉）＝エネルギー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摂取量</a:t>
            </a:r>
            <a:endParaRPr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　　　　　　　　　　　　　</a:t>
            </a:r>
            <a:endParaRPr kumimoji="1" lang="en-US" altLang="ja-JP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　　　　　　　　　</a:t>
            </a:r>
            <a:endParaRPr kumimoji="1" lang="en-US" altLang="ja-JP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kumimoji="1" lang="ja-JP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750015" y="2123268"/>
            <a:ext cx="9253781" cy="429403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65799" y="3069456"/>
            <a:ext cx="72222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 smtClean="0"/>
              <a:t>身体活動量の目安</a:t>
            </a:r>
            <a:endParaRPr kumimoji="1" lang="en-US" altLang="ja-JP" sz="2400" u="sng" dirty="0" smtClean="0"/>
          </a:p>
          <a:p>
            <a:endParaRPr kumimoji="1" lang="en-US" altLang="ja-JP" sz="2400" dirty="0"/>
          </a:p>
          <a:p>
            <a:r>
              <a:rPr kumimoji="1" lang="ja-JP" altLang="en-US" sz="2400" dirty="0" smtClean="0"/>
              <a:t>〇軽労作（デスクワーク・主婦）　　２５～３０㎉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〇普通の労作（立ち仕事が多い）　３０～３５㎉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〇重い労作（力仕事が多い）　　　　３５㎉～</a:t>
            </a:r>
            <a:endParaRPr kumimoji="1" lang="ja-JP" altLang="en-US" sz="2400" dirty="0"/>
          </a:p>
        </p:txBody>
      </p:sp>
      <p:cxnSp>
        <p:nvCxnSpPr>
          <p:cNvPr id="7" name="カギ線コネクタ 6"/>
          <p:cNvCxnSpPr/>
          <p:nvPr/>
        </p:nvCxnSpPr>
        <p:spPr>
          <a:xfrm rot="16200000" flipH="1">
            <a:off x="3587462" y="2162409"/>
            <a:ext cx="977185" cy="836907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0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382" y="301631"/>
            <a:ext cx="11285349" cy="1371600"/>
          </a:xfrm>
        </p:spPr>
        <p:txBody>
          <a:bodyPr/>
          <a:lstStyle/>
          <a:p>
            <a:r>
              <a:rPr kumimoji="1" lang="ja-JP" altLang="en-US" sz="3200" dirty="0" smtClean="0"/>
              <a:t>基礎代謝量</a:t>
            </a:r>
            <a:r>
              <a:rPr lang="ja-JP" altLang="en-US" sz="2000" dirty="0"/>
              <a:t>（</a:t>
            </a:r>
            <a:r>
              <a:rPr kumimoji="1" lang="ja-JP" altLang="en-US" sz="2000" dirty="0" smtClean="0"/>
              <a:t>覚醒状態で必要最小限のエネルギー年齢とともに低下）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5430" y="2614563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男性：</a:t>
            </a:r>
            <a:r>
              <a:rPr lang="en-US" altLang="ja-JP" sz="2800" dirty="0"/>
              <a:t>66.47</a:t>
            </a:r>
            <a:r>
              <a:rPr lang="ja-JP" altLang="en-US" sz="2800" dirty="0"/>
              <a:t>＋体重</a:t>
            </a:r>
            <a:r>
              <a:rPr lang="en-US" altLang="ja-JP" sz="2800" dirty="0"/>
              <a:t>×13.75</a:t>
            </a:r>
            <a:r>
              <a:rPr lang="ja-JP" altLang="en-US" sz="2800" dirty="0"/>
              <a:t>＋身長</a:t>
            </a:r>
            <a:r>
              <a:rPr lang="en-US" altLang="ja-JP" sz="2800" dirty="0"/>
              <a:t>×5.0</a:t>
            </a:r>
            <a:r>
              <a:rPr lang="ja-JP" altLang="en-US" sz="2800" dirty="0"/>
              <a:t>－年齢</a:t>
            </a:r>
            <a:r>
              <a:rPr lang="en-US" altLang="ja-JP" sz="2800" dirty="0"/>
              <a:t>×</a:t>
            </a:r>
            <a:r>
              <a:rPr lang="en-US" altLang="ja-JP" sz="2800" dirty="0" smtClean="0"/>
              <a:t>6.76</a:t>
            </a:r>
          </a:p>
          <a:p>
            <a:pPr marL="0" indent="0">
              <a:buNone/>
            </a:pPr>
            <a:r>
              <a:rPr lang="ja-JP" altLang="en-US" sz="2800" dirty="0" smtClean="0"/>
              <a:t>＝</a:t>
            </a:r>
            <a:r>
              <a:rPr lang="ja-JP" altLang="en-US" sz="2800" dirty="0"/>
              <a:t>基礎</a:t>
            </a:r>
            <a:r>
              <a:rPr lang="ja-JP" altLang="en-US" sz="2800" dirty="0" smtClean="0"/>
              <a:t>代謝量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女性</a:t>
            </a:r>
            <a:r>
              <a:rPr lang="ja-JP" altLang="en-US" sz="2800" dirty="0"/>
              <a:t>：</a:t>
            </a:r>
            <a:r>
              <a:rPr lang="en-US" altLang="ja-JP" sz="2800" dirty="0"/>
              <a:t>665.1</a:t>
            </a:r>
            <a:r>
              <a:rPr lang="ja-JP" altLang="en-US" sz="2800" dirty="0"/>
              <a:t>＋体重</a:t>
            </a:r>
            <a:r>
              <a:rPr lang="en-US" altLang="ja-JP" sz="2800" dirty="0"/>
              <a:t>×9.56</a:t>
            </a:r>
            <a:r>
              <a:rPr lang="ja-JP" altLang="en-US" sz="2800" dirty="0"/>
              <a:t>＋身長</a:t>
            </a:r>
            <a:r>
              <a:rPr lang="en-US" altLang="ja-JP" sz="2800" dirty="0"/>
              <a:t>×1.85</a:t>
            </a:r>
            <a:r>
              <a:rPr lang="ja-JP" altLang="en-US" sz="2800" dirty="0"/>
              <a:t>－年齢</a:t>
            </a:r>
            <a:r>
              <a:rPr lang="en-US" altLang="ja-JP" sz="2800" dirty="0"/>
              <a:t>×</a:t>
            </a:r>
            <a:r>
              <a:rPr lang="en-US" altLang="ja-JP" sz="2800" dirty="0" smtClean="0"/>
              <a:t>4.68</a:t>
            </a:r>
          </a:p>
          <a:p>
            <a:pPr marL="0" indent="0">
              <a:buNone/>
            </a:pPr>
            <a:r>
              <a:rPr lang="ja-JP" altLang="en-US" sz="2800" dirty="0" smtClean="0"/>
              <a:t>＝</a:t>
            </a:r>
            <a:r>
              <a:rPr lang="ja-JP" altLang="en-US" sz="2800" dirty="0"/>
              <a:t>基礎</a:t>
            </a:r>
            <a:r>
              <a:rPr lang="ja-JP" altLang="en-US" sz="2800" dirty="0" smtClean="0"/>
              <a:t>代謝量</a:t>
            </a:r>
            <a:endParaRPr kumimoji="1" lang="ja-JP" altLang="en-US" sz="2800" dirty="0"/>
          </a:p>
        </p:txBody>
      </p:sp>
      <p:sp>
        <p:nvSpPr>
          <p:cNvPr id="4" name="円/楕円 3"/>
          <p:cNvSpPr/>
          <p:nvPr/>
        </p:nvSpPr>
        <p:spPr>
          <a:xfrm>
            <a:off x="526942" y="1832714"/>
            <a:ext cx="3874577" cy="622366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4366" y="1980824"/>
            <a:ext cx="3332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ハリスベネディクトの式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199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4875" y="363624"/>
            <a:ext cx="5287505" cy="922735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活動レベル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6799" y="1069383"/>
            <a:ext cx="10138475" cy="4965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b="1" dirty="0" smtClean="0"/>
              <a:t>1.3 </a:t>
            </a:r>
            <a:r>
              <a:rPr lang="en-US" altLang="ja-JP" sz="2400" dirty="0"/>
              <a:t>:  </a:t>
            </a:r>
            <a:r>
              <a:rPr lang="ja-JP" altLang="en-US" sz="2400" dirty="0"/>
              <a:t>静的な日常</a:t>
            </a:r>
            <a:r>
              <a:rPr lang="ja-JP" altLang="en-US" sz="2400" dirty="0" smtClean="0"/>
              <a:t>。生活</a:t>
            </a:r>
            <a:r>
              <a:rPr lang="ja-JP" altLang="en-US" sz="2400" dirty="0"/>
              <a:t>のほとんどが座位で活動が少ない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b="1" dirty="0" smtClean="0"/>
              <a:t>1.5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:  </a:t>
            </a:r>
            <a:r>
              <a:rPr lang="ja-JP" altLang="en-US" sz="2400" dirty="0"/>
              <a:t>通勤や買い物、家事をしている。</a:t>
            </a:r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dirty="0" smtClean="0"/>
              <a:t>座位</a:t>
            </a:r>
            <a:r>
              <a:rPr lang="ja-JP" altLang="en-US" sz="2400" dirty="0"/>
              <a:t>が中心の仕事だが、移動や立位での作業</a:t>
            </a:r>
            <a:r>
              <a:rPr lang="ja-JP" altLang="en-US" sz="2400" dirty="0" smtClean="0"/>
              <a:t>。接客</a:t>
            </a:r>
            <a:r>
              <a:rPr lang="ja-JP" altLang="en-US" sz="2400" dirty="0"/>
              <a:t>などの仕事の他</a:t>
            </a:r>
            <a:r>
              <a:rPr lang="ja-JP" altLang="en-US" sz="2400" dirty="0" smtClean="0"/>
              <a:t>。</a:t>
            </a:r>
            <a:endParaRPr lang="en-US" altLang="ja-JP" sz="2400" dirty="0" smtClean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en-US" altLang="ja-JP" sz="2400" b="1" dirty="0"/>
              <a:t>1.7</a:t>
            </a:r>
            <a:r>
              <a:rPr lang="en-US" altLang="ja-JP" sz="2400" dirty="0"/>
              <a:t> :  </a:t>
            </a:r>
            <a:r>
              <a:rPr lang="ja-JP" altLang="en-US" sz="2400" dirty="0"/>
              <a:t>１時間以上の運動を週５日以上行う</a:t>
            </a:r>
            <a:r>
              <a:rPr lang="ja-JP" altLang="en-US" sz="2400" dirty="0" smtClean="0"/>
              <a:t>。軽度</a:t>
            </a:r>
            <a:r>
              <a:rPr lang="ja-JP" altLang="en-US" sz="2400" dirty="0"/>
              <a:t>の肉体</a:t>
            </a:r>
            <a:r>
              <a:rPr lang="ja-JP" altLang="en-US" sz="2400" dirty="0" smtClean="0"/>
              <a:t>労働。</a:t>
            </a:r>
            <a:endParaRPr lang="en-US" altLang="ja-JP" sz="2400" dirty="0" smtClean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b="1" dirty="0"/>
              <a:t> </a:t>
            </a:r>
            <a:r>
              <a:rPr lang="en-US" altLang="ja-JP" sz="2400" b="1" dirty="0"/>
              <a:t>1.9 </a:t>
            </a:r>
            <a:r>
              <a:rPr lang="en-US" altLang="ja-JP" sz="2400" dirty="0"/>
              <a:t>: </a:t>
            </a:r>
            <a:r>
              <a:rPr lang="ja-JP" altLang="en-US" sz="2400" dirty="0"/>
              <a:t>１時間以上の激しい運動を週５日以上行う。</a:t>
            </a:r>
          </a:p>
          <a:p>
            <a:pPr marL="0" indent="0">
              <a:buNone/>
            </a:pPr>
            <a:r>
              <a:rPr lang="ja-JP" altLang="en-US" sz="2400" dirty="0"/>
              <a:t>　　　</a:t>
            </a:r>
            <a:r>
              <a:rPr lang="ja-JP" altLang="en-US" sz="2400" dirty="0" smtClean="0"/>
              <a:t>宅配</a:t>
            </a:r>
            <a:r>
              <a:rPr lang="ja-JP" altLang="en-US" sz="2400" dirty="0"/>
              <a:t>業者や引越し業者などの重度の肉体</a:t>
            </a:r>
            <a:r>
              <a:rPr lang="ja-JP" altLang="en-US" sz="2400" dirty="0" smtClean="0"/>
              <a:t>労働など</a:t>
            </a:r>
            <a:r>
              <a:rPr lang="ja-JP" altLang="en-US" sz="2400" dirty="0"/>
              <a:t>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1593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5871" y="394621"/>
            <a:ext cx="4047641" cy="814247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2800" b="1" dirty="0" smtClean="0"/>
              <a:t>1</a:t>
            </a:r>
            <a:r>
              <a:rPr kumimoji="1" lang="ja-JP" altLang="en-US" sz="2800" b="1" dirty="0" smtClean="0"/>
              <a:t>日の総消費カロリー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5871" y="1472339"/>
            <a:ext cx="8387166" cy="4339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基礎代謝量</a:t>
            </a:r>
            <a:r>
              <a:rPr lang="en-US" altLang="ja-JP" sz="2400" dirty="0"/>
              <a:t>×</a:t>
            </a:r>
            <a:r>
              <a:rPr lang="ja-JP" altLang="en-US" sz="2400" dirty="0"/>
              <a:t>活動レベル＝１日の総消費</a:t>
            </a:r>
            <a:r>
              <a:rPr lang="ja-JP" altLang="en-US" sz="2400" dirty="0" smtClean="0"/>
              <a:t>カロリー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15872" y="2805193"/>
            <a:ext cx="4838054" cy="80021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理想摂取カロリー（中間値</a:t>
            </a:r>
            <a:r>
              <a:rPr lang="ja-JP" altLang="en-US" sz="2800" b="1" dirty="0" smtClean="0"/>
              <a:t>）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6680" y="4160285"/>
            <a:ext cx="1145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（基礎代謝量</a:t>
            </a:r>
            <a:r>
              <a:rPr lang="en-US" altLang="ja-JP" sz="2400" dirty="0"/>
              <a:t>+</a:t>
            </a:r>
            <a:r>
              <a:rPr lang="ja-JP" altLang="en-US" sz="2400" dirty="0"/>
              <a:t>総消費カロリー）</a:t>
            </a:r>
            <a:r>
              <a:rPr lang="en-US" altLang="ja-JP" sz="2400" dirty="0"/>
              <a:t>÷2</a:t>
            </a:r>
            <a:r>
              <a:rPr lang="ja-JP" altLang="en-US" sz="2400" dirty="0" smtClean="0"/>
              <a:t>＝あなた</a:t>
            </a:r>
            <a:r>
              <a:rPr lang="ja-JP" altLang="en-US" sz="2400" dirty="0"/>
              <a:t>の理想摂取</a:t>
            </a:r>
            <a:r>
              <a:rPr lang="ja-JP" altLang="en-US" sz="2400" dirty="0" smtClean="0"/>
              <a:t>カロリー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4905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377" y="301631"/>
            <a:ext cx="10058400" cy="1150561"/>
          </a:xfrm>
        </p:spPr>
        <p:txBody>
          <a:bodyPr/>
          <a:lstStyle/>
          <a:p>
            <a:r>
              <a:rPr lang="en-US" altLang="ja-JP" dirty="0" smtClean="0"/>
              <a:t>P</a:t>
            </a:r>
            <a:r>
              <a:rPr lang="en-US" altLang="ja-JP" dirty="0"/>
              <a:t>F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バランス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857" y="1452192"/>
            <a:ext cx="10417444" cy="41736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2400" dirty="0" smtClean="0"/>
              <a:t>P</a:t>
            </a:r>
            <a:r>
              <a:rPr kumimoji="1" lang="ja-JP" altLang="en-US" sz="2400" dirty="0" smtClean="0"/>
              <a:t>＝たんぱく質１３～２０％</a:t>
            </a:r>
            <a:r>
              <a:rPr kumimoji="1" lang="en-US" altLang="ja-JP" sz="2400" dirty="0" smtClean="0"/>
              <a:t>E</a:t>
            </a:r>
            <a:r>
              <a:rPr kumimoji="1" lang="ja-JP" altLang="en-US" sz="2400" dirty="0" smtClean="0"/>
              <a:t>　</a:t>
            </a:r>
            <a:r>
              <a:rPr lang="en-US" altLang="ja-JP" sz="2400" dirty="0" smtClean="0"/>
              <a:t>F=</a:t>
            </a:r>
            <a:r>
              <a:rPr lang="ja-JP" altLang="en-US" sz="2400" dirty="0" smtClean="0"/>
              <a:t>脂質　　２０～３０％</a:t>
            </a:r>
            <a:r>
              <a:rPr lang="en-US" altLang="ja-JP" sz="2400" dirty="0" smtClean="0"/>
              <a:t>E</a:t>
            </a:r>
            <a:r>
              <a:rPr lang="ja-JP" altLang="en-US" sz="2400" dirty="0" smtClean="0"/>
              <a:t>　</a:t>
            </a:r>
            <a:r>
              <a:rPr kumimoji="1" lang="en-US" altLang="ja-JP" sz="2400" dirty="0" smtClean="0"/>
              <a:t>C</a:t>
            </a:r>
            <a:r>
              <a:rPr kumimoji="1" lang="ja-JP" altLang="en-US" sz="2400" dirty="0" smtClean="0"/>
              <a:t>＝炭水化物　　５０～６５％</a:t>
            </a:r>
            <a:r>
              <a:rPr kumimoji="1" lang="en-US" altLang="ja-JP" sz="2400" dirty="0" smtClean="0"/>
              <a:t>E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たんぱく質</a:t>
            </a:r>
            <a:r>
              <a:rPr kumimoji="1" lang="en-US" altLang="ja-JP" sz="2400" dirty="0" smtClean="0"/>
              <a:t>g/</a:t>
            </a:r>
            <a:r>
              <a:rPr kumimoji="1" lang="ja-JP" altLang="en-US" sz="2400" dirty="0" smtClean="0"/>
              <a:t>日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摂取カロリー</a:t>
            </a:r>
            <a:r>
              <a:rPr lang="en-US" altLang="ja-JP" sz="2400" dirty="0" smtClean="0"/>
              <a:t>×013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0.20÷</a:t>
            </a:r>
            <a:r>
              <a:rPr lang="ja-JP" altLang="en-US" sz="2400" dirty="0" smtClean="0"/>
              <a:t>４</a:t>
            </a: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脂質</a:t>
            </a:r>
            <a:r>
              <a:rPr lang="en-US" altLang="ja-JP" sz="2400" dirty="0"/>
              <a:t>g/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摂取カロリー</a:t>
            </a:r>
            <a:r>
              <a:rPr lang="en-US" altLang="ja-JP" sz="2400" dirty="0" smtClean="0"/>
              <a:t>×0.20</a:t>
            </a:r>
            <a:r>
              <a:rPr lang="ja-JP" altLang="en-US" sz="2400" dirty="0" smtClean="0"/>
              <a:t>～</a:t>
            </a:r>
            <a:r>
              <a:rPr lang="en-US" altLang="ja-JP" sz="2400" dirty="0" smtClean="0"/>
              <a:t>0.30÷</a:t>
            </a:r>
            <a:r>
              <a:rPr lang="ja-JP" altLang="en-US" sz="2400" i="1" u="sng" dirty="0" smtClean="0"/>
              <a:t>９</a:t>
            </a:r>
            <a:endParaRPr lang="en-US" altLang="ja-JP" sz="2400" i="1" u="sng" dirty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炭水化物</a:t>
            </a:r>
            <a:r>
              <a:rPr lang="en-US" altLang="ja-JP" sz="2400" dirty="0"/>
              <a:t>g/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摂取カロリー</a:t>
            </a:r>
            <a:r>
              <a:rPr kumimoji="1" lang="en-US" altLang="ja-JP" sz="2400" dirty="0" smtClean="0"/>
              <a:t>×0.5</a:t>
            </a:r>
            <a:r>
              <a:rPr kumimoji="1" lang="ja-JP" altLang="en-US" sz="2400" dirty="0" smtClean="0"/>
              <a:t>～</a:t>
            </a:r>
            <a:r>
              <a:rPr kumimoji="1" lang="en-US" altLang="ja-JP" sz="2400" dirty="0" smtClean="0"/>
              <a:t>0.65÷</a:t>
            </a:r>
            <a:r>
              <a:rPr kumimoji="1" lang="ja-JP" altLang="en-US" sz="2400" dirty="0" smtClean="0"/>
              <a:t>４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4726983" y="2727702"/>
            <a:ext cx="5966848" cy="2727701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8577" y="3347634"/>
            <a:ext cx="4566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４（たんぱく質）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９（脂質）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４（炭水化物）はエネルギー換算係数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59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5871" y="301631"/>
            <a:ext cx="10058400" cy="1371600"/>
          </a:xfrm>
        </p:spPr>
        <p:txBody>
          <a:bodyPr/>
          <a:lstStyle/>
          <a:p>
            <a:r>
              <a:rPr kumimoji="1" lang="ja-JP" altLang="en-US" dirty="0" smtClean="0"/>
              <a:t>生活習慣病予防のための食生活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9417" y="1472339"/>
            <a:ext cx="10365783" cy="4562701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 smtClean="0"/>
              <a:t>食物繊維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目標量</a:t>
            </a:r>
            <a:r>
              <a:rPr kumimoji="1" lang="ja-JP" altLang="en-US" sz="2400" dirty="0" smtClean="0"/>
              <a:t>：</a:t>
            </a:r>
            <a:r>
              <a:rPr kumimoji="1" lang="ja-JP" altLang="en-US" sz="2400" dirty="0" smtClean="0">
                <a:sym typeface="Wingdings" panose="05000000000000000000" pitchFamily="2" charset="2"/>
              </a:rPr>
              <a:t>１８～６４歳　男性２１ｇ</a:t>
            </a:r>
            <a:r>
              <a:rPr kumimoji="1" lang="en-US" altLang="ja-JP" sz="2400" dirty="0" smtClean="0">
                <a:sym typeface="Wingdings" panose="05000000000000000000" pitchFamily="2" charset="2"/>
              </a:rPr>
              <a:t>/</a:t>
            </a:r>
            <a:r>
              <a:rPr kumimoji="1" lang="ja-JP" altLang="en-US" sz="2400" dirty="0" smtClean="0">
                <a:sym typeface="Wingdings" panose="05000000000000000000" pitchFamily="2" charset="2"/>
              </a:rPr>
              <a:t>日以上</a:t>
            </a:r>
            <a:endParaRPr kumimoji="1" lang="en-US" altLang="ja-JP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　　　　　　　　　　　女性２０ｇ</a:t>
            </a:r>
            <a:r>
              <a:rPr lang="en-US" altLang="ja-JP" sz="2400" dirty="0">
                <a:sym typeface="Wingdings" panose="05000000000000000000" pitchFamily="2" charset="2"/>
              </a:rPr>
              <a:t>/</a:t>
            </a:r>
            <a:r>
              <a:rPr lang="ja-JP" altLang="en-US" sz="2400" dirty="0">
                <a:sym typeface="Wingdings" panose="05000000000000000000" pitchFamily="2" charset="2"/>
              </a:rPr>
              <a:t>日</a:t>
            </a:r>
            <a:r>
              <a:rPr lang="ja-JP" altLang="en-US" sz="2400" dirty="0" smtClean="0">
                <a:sym typeface="Wingdings" panose="05000000000000000000" pitchFamily="2" charset="2"/>
              </a:rPr>
              <a:t>以上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カリウム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目標量：</a:t>
            </a:r>
            <a:r>
              <a:rPr lang="en-US" altLang="ja-JP" sz="2400" dirty="0" smtClean="0">
                <a:sym typeface="Wingdings" panose="05000000000000000000" pitchFamily="2" charset="2"/>
              </a:rPr>
              <a:t>15</a:t>
            </a:r>
            <a:r>
              <a:rPr lang="ja-JP" altLang="en-US" sz="2400" dirty="0" smtClean="0">
                <a:sym typeface="Wingdings" panose="05000000000000000000" pitchFamily="2" charset="2"/>
              </a:rPr>
              <a:t>歳以上　　　男性</a:t>
            </a:r>
            <a:r>
              <a:rPr lang="en-US" altLang="ja-JP" sz="2400" dirty="0" smtClean="0">
                <a:sym typeface="Wingdings" panose="05000000000000000000" pitchFamily="2" charset="2"/>
              </a:rPr>
              <a:t>3000</a:t>
            </a:r>
            <a:r>
              <a:rPr lang="ja-JP" altLang="en-US" sz="2400" dirty="0" smtClean="0">
                <a:sym typeface="Wingdings" panose="05000000000000000000" pitchFamily="2" charset="2"/>
              </a:rPr>
              <a:t>㎎</a:t>
            </a:r>
            <a:r>
              <a:rPr lang="en-US" altLang="ja-JP" sz="2400" dirty="0">
                <a:sym typeface="Wingdings" panose="05000000000000000000" pitchFamily="2" charset="2"/>
              </a:rPr>
              <a:t>/</a:t>
            </a:r>
            <a:r>
              <a:rPr lang="ja-JP" altLang="en-US" sz="2400" dirty="0">
                <a:sym typeface="Wingdings" panose="05000000000000000000" pitchFamily="2" charset="2"/>
              </a:rPr>
              <a:t>日以上</a:t>
            </a:r>
            <a:endParaRPr lang="en-US" altLang="ja-JP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　　　　　　　　　　　女性</a:t>
            </a:r>
            <a:r>
              <a:rPr lang="en-US" altLang="ja-JP" sz="2400" dirty="0" smtClean="0">
                <a:sym typeface="Wingdings" panose="05000000000000000000" pitchFamily="2" charset="2"/>
              </a:rPr>
              <a:t>2600</a:t>
            </a:r>
            <a:r>
              <a:rPr lang="ja-JP" altLang="en-US" sz="2400" dirty="0" smtClean="0">
                <a:sym typeface="Wingdings" panose="05000000000000000000" pitchFamily="2" charset="2"/>
              </a:rPr>
              <a:t>㎎</a:t>
            </a:r>
            <a:r>
              <a:rPr lang="en-US" altLang="ja-JP" sz="2400" dirty="0" smtClean="0">
                <a:sym typeface="Wingdings" panose="05000000000000000000" pitchFamily="2" charset="2"/>
              </a:rPr>
              <a:t>/</a:t>
            </a:r>
            <a:r>
              <a:rPr lang="ja-JP" altLang="en-US" sz="2400" dirty="0">
                <a:sym typeface="Wingdings" panose="05000000000000000000" pitchFamily="2" charset="2"/>
              </a:rPr>
              <a:t>日以上</a:t>
            </a:r>
            <a:endParaRPr lang="en-US" altLang="ja-JP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飽和</a:t>
            </a:r>
            <a:r>
              <a:rPr lang="ja-JP" altLang="en-US" sz="2400" dirty="0">
                <a:sym typeface="Wingdings" panose="05000000000000000000" pitchFamily="2" charset="2"/>
              </a:rPr>
              <a:t>脂肪</a:t>
            </a:r>
            <a:r>
              <a:rPr lang="ja-JP" altLang="en-US" sz="2400" dirty="0" smtClean="0">
                <a:sym typeface="Wingdings" panose="05000000000000000000" pitchFamily="2" charset="2"/>
              </a:rPr>
              <a:t>酸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目標量：</a:t>
            </a:r>
            <a:r>
              <a:rPr lang="en-US" altLang="ja-JP" sz="2400" dirty="0" smtClean="0">
                <a:sym typeface="Wingdings" panose="05000000000000000000" pitchFamily="2" charset="2"/>
              </a:rPr>
              <a:t>18</a:t>
            </a:r>
            <a:r>
              <a:rPr lang="ja-JP" altLang="en-US" sz="2400" dirty="0" smtClean="0">
                <a:sym typeface="Wingdings" panose="05000000000000000000" pitchFamily="2" charset="2"/>
              </a:rPr>
              <a:t>歳以上　男女７％</a:t>
            </a:r>
            <a:r>
              <a:rPr lang="en-US" altLang="ja-JP" sz="2400" dirty="0" smtClean="0">
                <a:sym typeface="Wingdings" panose="05000000000000000000" pitchFamily="2" charset="2"/>
              </a:rPr>
              <a:t>E</a:t>
            </a:r>
            <a:r>
              <a:rPr lang="ja-JP" altLang="en-US" sz="2400" dirty="0" smtClean="0">
                <a:sym typeface="Wingdings" panose="05000000000000000000" pitchFamily="2" charset="2"/>
              </a:rPr>
              <a:t>以下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ja-JP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  <a:p>
            <a:endParaRPr lang="en-US" altLang="ja-JP" dirty="0">
              <a:sym typeface="Wingdings" panose="05000000000000000000" pitchFamily="2" charset="2"/>
            </a:endParaRPr>
          </a:p>
          <a:p>
            <a:endParaRPr kumimoji="1" lang="en-US" altLang="ja-JP" dirty="0" smtClean="0">
              <a:sym typeface="Wingdings" panose="05000000000000000000" pitchFamily="2" charset="2"/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6974237" y="2307112"/>
            <a:ext cx="4974956" cy="1288495"/>
          </a:xfrm>
          <a:prstGeom prst="wedgeEllipseCallout">
            <a:avLst>
              <a:gd name="adj1" fmla="val -50801"/>
              <a:gd name="adj2" fmla="val 77365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896386" y="2628193"/>
            <a:ext cx="4711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カリウムは高血圧予防</a:t>
            </a:r>
            <a:endParaRPr kumimoji="1" lang="en-US" altLang="ja-JP" dirty="0" smtClean="0"/>
          </a:p>
          <a:p>
            <a:r>
              <a:rPr kumimoji="1" lang="ja-JP" altLang="en-US" dirty="0" smtClean="0"/>
              <a:t>尿中ナトリウム排泄促進。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7371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シャボン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TM03457510[[fn=シャボン]]</Template>
  <TotalTime>241</TotalTime>
  <Words>676</Words>
  <Application>Microsoft Office PowerPoint</Application>
  <PresentationFormat>ワイド画面</PresentationFormat>
  <Paragraphs>219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ＭＳ ゴシック</vt:lpstr>
      <vt:lpstr>新細明體</vt:lpstr>
      <vt:lpstr>Arial</vt:lpstr>
      <vt:lpstr>Century Gothic</vt:lpstr>
      <vt:lpstr>Garamond</vt:lpstr>
      <vt:lpstr>Wingdings</vt:lpstr>
      <vt:lpstr>シャボン</vt:lpstr>
      <vt:lpstr>１日に必要な エネルギー</vt:lpstr>
      <vt:lpstr>肥満度check！（BMI）　</vt:lpstr>
      <vt:lpstr>適正体重（標準体重）</vt:lpstr>
      <vt:lpstr>適正エネルギー</vt:lpstr>
      <vt:lpstr>基礎代謝量（覚醒状態で必要最小限のエネルギー年齢とともに低下）</vt:lpstr>
      <vt:lpstr>活動レベル</vt:lpstr>
      <vt:lpstr>1日の総消費カロリー</vt:lpstr>
      <vt:lpstr>PFCバランス</vt:lpstr>
      <vt:lpstr>生活習慣病予防のための食生活</vt:lpstr>
      <vt:lpstr>PowerPoint プレゼンテーション</vt:lpstr>
      <vt:lpstr>体重を減らすには</vt:lpstr>
      <vt:lpstr>消費カロリー例</vt:lpstr>
      <vt:lpstr>身体活動指針</vt:lpstr>
      <vt:lpstr>最近注目されているたんぱく質について ～過剰摂取によって及ぼす身体への影響～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１日に必要な エネルギー</dc:title>
  <dc:creator>shima shima</dc:creator>
  <cp:lastModifiedBy>shima shima</cp:lastModifiedBy>
  <cp:revision>23</cp:revision>
  <dcterms:created xsi:type="dcterms:W3CDTF">2021-04-04T01:21:31Z</dcterms:created>
  <dcterms:modified xsi:type="dcterms:W3CDTF">2021-04-17T07:13:01Z</dcterms:modified>
</cp:coreProperties>
</file>