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58" r:id="rId2"/>
    <p:sldId id="261" r:id="rId3"/>
    <p:sldId id="271" r:id="rId4"/>
    <p:sldId id="276" r:id="rId5"/>
    <p:sldId id="275" r:id="rId6"/>
    <p:sldId id="311" r:id="rId7"/>
    <p:sldId id="312" r:id="rId8"/>
    <p:sldId id="313" r:id="rId9"/>
    <p:sldId id="346" r:id="rId10"/>
    <p:sldId id="314" r:id="rId11"/>
    <p:sldId id="273" r:id="rId12"/>
    <p:sldId id="372" r:id="rId13"/>
    <p:sldId id="289" r:id="rId14"/>
    <p:sldId id="269" r:id="rId15"/>
    <p:sldId id="306" r:id="rId16"/>
    <p:sldId id="355" r:id="rId17"/>
    <p:sldId id="347" r:id="rId18"/>
    <p:sldId id="348" r:id="rId19"/>
    <p:sldId id="358" r:id="rId20"/>
    <p:sldId id="359" r:id="rId21"/>
    <p:sldId id="373" r:id="rId22"/>
    <p:sldId id="374" r:id="rId23"/>
    <p:sldId id="375" r:id="rId24"/>
    <p:sldId id="376" r:id="rId25"/>
    <p:sldId id="377" r:id="rId26"/>
    <p:sldId id="378" r:id="rId27"/>
    <p:sldId id="379" r:id="rId28"/>
    <p:sldId id="362" r:id="rId29"/>
    <p:sldId id="381" r:id="rId30"/>
    <p:sldId id="380" r:id="rId3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2" userDrawn="1">
          <p15:clr>
            <a:srgbClr val="A4A3A4"/>
          </p15:clr>
        </p15:guide>
        <p15:guide id="2" pos="172" userDrawn="1">
          <p15:clr>
            <a:srgbClr val="A4A3A4"/>
          </p15:clr>
        </p15:guide>
        <p15:guide id="3" pos="6068" userDrawn="1">
          <p15:clr>
            <a:srgbClr val="A4A3A4"/>
          </p15:clr>
        </p15:guide>
        <p15:guide id="4" orient="horz" pos="406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鈴木 貴子" initials="鈴木" lastIdx="185" clrIdx="0">
    <p:extLst>
      <p:ext uri="{19B8F6BF-5375-455C-9EA6-DF929625EA0E}">
        <p15:presenceInfo xmlns:p15="http://schemas.microsoft.com/office/powerpoint/2012/main" userId="S-1-5-21-2083014796-788661755-518595180-36389" providerId="AD"/>
      </p:ext>
    </p:extLst>
  </p:cmAuthor>
  <p:cmAuthor id="2" name="木原 里保" initials="木原" lastIdx="18" clrIdx="1">
    <p:extLst>
      <p:ext uri="{19B8F6BF-5375-455C-9EA6-DF929625EA0E}">
        <p15:presenceInfo xmlns:p15="http://schemas.microsoft.com/office/powerpoint/2012/main" userId="S-1-5-21-2083014796-788661755-518595180-36359" providerId="AD"/>
      </p:ext>
    </p:extLst>
  </p:cmAuthor>
  <p:cmAuthor id="3" name="香川 真利佳" initials="香川" lastIdx="34" clrIdx="2">
    <p:extLst>
      <p:ext uri="{19B8F6BF-5375-455C-9EA6-DF929625EA0E}">
        <p15:presenceInfo xmlns:p15="http://schemas.microsoft.com/office/powerpoint/2012/main" userId="S-1-5-21-2083014796-788661755-518595180-196370" providerId="AD"/>
      </p:ext>
    </p:extLst>
  </p:cmAuthor>
  <p:cmAuthor id="4" name="大城 賢太" initials="大城" lastIdx="12" clrIdx="3">
    <p:extLst>
      <p:ext uri="{19B8F6BF-5375-455C-9EA6-DF929625EA0E}">
        <p15:presenceInfo xmlns:p15="http://schemas.microsoft.com/office/powerpoint/2012/main" userId="S-1-5-21-2083014796-788661755-518595180-87847" providerId="AD"/>
      </p:ext>
    </p:extLst>
  </p:cmAuthor>
  <p:cmAuthor id="5" name="菅 友美" initials="YJ" lastIdx="31" clrIdx="4">
    <p:extLst>
      <p:ext uri="{19B8F6BF-5375-455C-9EA6-DF929625EA0E}">
        <p15:presenceInfo xmlns:p15="http://schemas.microsoft.com/office/powerpoint/2012/main" userId="菅 友美" providerId="None"/>
      </p:ext>
    </p:extLst>
  </p:cmAuthor>
  <p:cmAuthor id="6" name="石井 春江" initials="石井" lastIdx="14" clrIdx="5">
    <p:extLst>
      <p:ext uri="{19B8F6BF-5375-455C-9EA6-DF929625EA0E}">
        <p15:presenceInfo xmlns:p15="http://schemas.microsoft.com/office/powerpoint/2012/main" userId="石井 春江"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958"/>
    <a:srgbClr val="FF40FF"/>
    <a:srgbClr val="AEB1BF"/>
    <a:srgbClr val="687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8" autoAdjust="0"/>
    <p:restoredTop sz="95664" autoAdjust="0"/>
  </p:normalViewPr>
  <p:slideViewPr>
    <p:cSldViewPr>
      <p:cViewPr varScale="1">
        <p:scale>
          <a:sx n="91" d="100"/>
          <a:sy n="91" d="100"/>
        </p:scale>
        <p:origin x="168" y="60"/>
      </p:cViewPr>
      <p:guideLst>
        <p:guide orient="horz" pos="572"/>
        <p:guide pos="172"/>
        <p:guide pos="6068"/>
        <p:guide orient="horz" pos="406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C148F93A-C935-4BBA-8238-B1800BC75B3E}" type="datetimeFigureOut">
              <a:rPr kumimoji="1" lang="ja-JP" altLang="en-US" smtClean="0"/>
              <a:t>2019/11/15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B40E041-215E-4745-A96D-121C42627FE4}" type="slidenum">
              <a:rPr kumimoji="1" lang="ja-JP" altLang="en-US" smtClean="0"/>
              <a:t>‹#›</a:t>
            </a:fld>
            <a:endParaRPr kumimoji="1" lang="ja-JP" altLang="en-US"/>
          </a:p>
        </p:txBody>
      </p:sp>
    </p:spTree>
    <p:extLst>
      <p:ext uri="{BB962C8B-B14F-4D97-AF65-F5344CB8AC3E}">
        <p14:creationId xmlns:p14="http://schemas.microsoft.com/office/powerpoint/2010/main" val="3724448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68620B2-0E91-4F44-9E7D-8B5EAB0CF3E2}" type="datetimeFigureOut">
              <a:rPr kumimoji="1" lang="ja-JP" altLang="en-US" smtClean="0"/>
              <a:pPr/>
              <a:t>2019/11/15</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226725D-9DF2-415C-AB8C-875BE3177909}" type="slidenum">
              <a:rPr kumimoji="1" lang="ja-JP" altLang="en-US" smtClean="0"/>
              <a:pPr/>
              <a:t>‹#›</a:t>
            </a:fld>
            <a:endParaRPr kumimoji="1" lang="ja-JP" altLang="en-US"/>
          </a:p>
        </p:txBody>
      </p:sp>
    </p:spTree>
    <p:extLst>
      <p:ext uri="{BB962C8B-B14F-4D97-AF65-F5344CB8AC3E}">
        <p14:creationId xmlns:p14="http://schemas.microsoft.com/office/powerpoint/2010/main" val="1416328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226725D-9DF2-415C-AB8C-875BE3177909}" type="slidenum">
              <a:rPr kumimoji="1" lang="ja-JP" altLang="en-US" smtClean="0"/>
              <a:pPr/>
              <a:t>3</a:t>
            </a:fld>
            <a:endParaRPr kumimoji="1" lang="ja-JP" altLang="en-US"/>
          </a:p>
        </p:txBody>
      </p:sp>
    </p:spTree>
    <p:extLst>
      <p:ext uri="{BB962C8B-B14F-4D97-AF65-F5344CB8AC3E}">
        <p14:creationId xmlns:p14="http://schemas.microsoft.com/office/powerpoint/2010/main" val="3187166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26725D-9DF2-415C-AB8C-875BE3177909}" type="slidenum">
              <a:rPr kumimoji="1" lang="ja-JP" altLang="en-US" smtClean="0"/>
              <a:pPr/>
              <a:t>7</a:t>
            </a:fld>
            <a:endParaRPr kumimoji="1" lang="ja-JP" altLang="en-US"/>
          </a:p>
        </p:txBody>
      </p:sp>
    </p:spTree>
    <p:extLst>
      <p:ext uri="{BB962C8B-B14F-4D97-AF65-F5344CB8AC3E}">
        <p14:creationId xmlns:p14="http://schemas.microsoft.com/office/powerpoint/2010/main" val="4107530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26725D-9DF2-415C-AB8C-875BE3177909}" type="slidenum">
              <a:rPr kumimoji="1" lang="ja-JP" altLang="en-US" smtClean="0"/>
              <a:pPr/>
              <a:t>10</a:t>
            </a:fld>
            <a:endParaRPr kumimoji="1" lang="ja-JP" altLang="en-US"/>
          </a:p>
        </p:txBody>
      </p:sp>
    </p:spTree>
    <p:extLst>
      <p:ext uri="{BB962C8B-B14F-4D97-AF65-F5344CB8AC3E}">
        <p14:creationId xmlns:p14="http://schemas.microsoft.com/office/powerpoint/2010/main" val="2163963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26725D-9DF2-415C-AB8C-875BE3177909}" type="slidenum">
              <a:rPr kumimoji="1" lang="ja-JP" altLang="en-US" smtClean="0"/>
              <a:pPr/>
              <a:t>12</a:t>
            </a:fld>
            <a:endParaRPr kumimoji="1" lang="ja-JP" altLang="en-US"/>
          </a:p>
        </p:txBody>
      </p:sp>
    </p:spTree>
    <p:extLst>
      <p:ext uri="{BB962C8B-B14F-4D97-AF65-F5344CB8AC3E}">
        <p14:creationId xmlns:p14="http://schemas.microsoft.com/office/powerpoint/2010/main" val="3659855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26725D-9DF2-415C-AB8C-875BE3177909}" type="slidenum">
              <a:rPr kumimoji="1" lang="ja-JP" altLang="en-US" smtClean="0"/>
              <a:pPr/>
              <a:t>19</a:t>
            </a:fld>
            <a:endParaRPr kumimoji="1" lang="ja-JP" altLang="en-US"/>
          </a:p>
        </p:txBody>
      </p:sp>
    </p:spTree>
    <p:extLst>
      <p:ext uri="{BB962C8B-B14F-4D97-AF65-F5344CB8AC3E}">
        <p14:creationId xmlns:p14="http://schemas.microsoft.com/office/powerpoint/2010/main" val="25624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26725D-9DF2-415C-AB8C-875BE3177909}" type="slidenum">
              <a:rPr kumimoji="1" lang="ja-JP" altLang="en-US" smtClean="0"/>
              <a:pPr/>
              <a:t>20</a:t>
            </a:fld>
            <a:endParaRPr kumimoji="1" lang="ja-JP" altLang="en-US"/>
          </a:p>
        </p:txBody>
      </p:sp>
    </p:spTree>
    <p:extLst>
      <p:ext uri="{BB962C8B-B14F-4D97-AF65-F5344CB8AC3E}">
        <p14:creationId xmlns:p14="http://schemas.microsoft.com/office/powerpoint/2010/main" val="569581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r>
              <a:rPr kumimoji="1" lang="en-US" altLang="ja-JP"/>
              <a:t>Copyright (C) 2018 Yahoo Japan Corporation. All Rights Reserved. </a:t>
            </a:r>
            <a:r>
              <a:rPr kumimoji="1" lang="ja-JP" altLang="en-US"/>
              <a:t>無断引用・転載禁止</a:t>
            </a:r>
            <a:endParaRPr kumimoji="1" lang="ja-JP" altLang="en-US" dirty="0"/>
          </a:p>
        </p:txBody>
      </p:sp>
      <p:sp>
        <p:nvSpPr>
          <p:cNvPr id="5" name="スライド番号プレースホルダー 4"/>
          <p:cNvSpPr>
            <a:spLocks noGrp="1"/>
          </p:cNvSpPr>
          <p:nvPr>
            <p:ph type="sldNum" sz="quarter" idx="11"/>
          </p:nvPr>
        </p:nvSpPr>
        <p:spPr/>
        <p:txBody>
          <a:bodyPr/>
          <a:lstStyle/>
          <a:p>
            <a:fld id="{8226725D-9DF2-415C-AB8C-875BE3177909}" type="slidenum">
              <a:rPr kumimoji="1" lang="ja-JP" altLang="en-US" smtClean="0"/>
              <a:pPr/>
              <a:t>25</a:t>
            </a:fld>
            <a:endParaRPr kumimoji="1" lang="ja-JP" altLang="en-US" dirty="0"/>
          </a:p>
        </p:txBody>
      </p:sp>
    </p:spTree>
    <p:extLst>
      <p:ext uri="{BB962C8B-B14F-4D97-AF65-F5344CB8AC3E}">
        <p14:creationId xmlns:p14="http://schemas.microsoft.com/office/powerpoint/2010/main" val="730298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用">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4826" y="1700808"/>
            <a:ext cx="3529372" cy="925284"/>
          </a:xfrm>
          <a:prstGeom prst="rect">
            <a:avLst/>
          </a:prstGeom>
        </p:spPr>
      </p:pic>
      <p:sp>
        <p:nvSpPr>
          <p:cNvPr id="2" name="タイトル 1"/>
          <p:cNvSpPr>
            <a:spLocks noGrp="1"/>
          </p:cNvSpPr>
          <p:nvPr>
            <p:ph type="ctrTitle"/>
          </p:nvPr>
        </p:nvSpPr>
        <p:spPr>
          <a:xfrm>
            <a:off x="742950" y="3140968"/>
            <a:ext cx="8420100" cy="819523"/>
          </a:xfrm>
        </p:spPr>
        <p:txBody>
          <a:bodyPr>
            <a:normAutofit/>
          </a:bodyPr>
          <a:lstStyle>
            <a:lvl1pPr>
              <a:defRPr sz="4800"/>
            </a:lvl1pPr>
          </a:lstStyle>
          <a:p>
            <a:r>
              <a:rPr kumimoji="1" lang="ja-JP" altLang="en-US"/>
              <a:t>マスター タイトルの書式設定</a:t>
            </a:r>
            <a:endParaRPr kumimoji="1" lang="ja-JP" altLang="en-US" dirty="0"/>
          </a:p>
        </p:txBody>
      </p:sp>
      <p:sp>
        <p:nvSpPr>
          <p:cNvPr id="10" name="テキスト プレースホルダ 9"/>
          <p:cNvSpPr>
            <a:spLocks noGrp="1"/>
          </p:cNvSpPr>
          <p:nvPr>
            <p:ph type="body" sz="quarter" idx="13" hasCustomPrompt="1"/>
          </p:nvPr>
        </p:nvSpPr>
        <p:spPr>
          <a:xfrm>
            <a:off x="2792414" y="4509120"/>
            <a:ext cx="4311771" cy="719138"/>
          </a:xfrm>
        </p:spPr>
        <p:txBody>
          <a:bodyPr>
            <a:noAutofit/>
          </a:bodyPr>
          <a:lstStyle>
            <a:lvl1pPr marL="0" marR="0" indent="0" algn="ctr" defTabSz="914400" rtl="0" eaLnBrk="1" fontAlgn="auto" latinLnBrk="0" hangingPunct="1">
              <a:lnSpc>
                <a:spcPts val="2500"/>
              </a:lnSpc>
              <a:spcBef>
                <a:spcPct val="0"/>
              </a:spcBef>
              <a:spcAft>
                <a:spcPts val="0"/>
              </a:spcAft>
              <a:buClrTx/>
              <a:buSzTx/>
              <a:buFontTx/>
              <a:buNone/>
              <a:tabLst/>
              <a:defRPr sz="1800">
                <a:solidFill>
                  <a:schemeClr val="accent4"/>
                </a:solidFill>
              </a:defRPr>
            </a:lvl1pPr>
            <a:lvl2pPr>
              <a:defRPr sz="1800"/>
            </a:lvl2pPr>
            <a:lvl3pPr>
              <a:defRPr sz="1800"/>
            </a:lvl3pPr>
            <a:lvl4pPr>
              <a:defRPr sz="1800"/>
            </a:lvl4pPr>
            <a:lvl5pPr>
              <a:defRPr sz="1800"/>
            </a:lvl5pPr>
          </a:lstStyle>
          <a:p>
            <a:pPr marL="0" marR="0" lvl="0" indent="0" algn="ctr" defTabSz="914400" rtl="0" eaLnBrk="1" fontAlgn="auto" latinLnBrk="0" hangingPunct="1">
              <a:lnSpc>
                <a:spcPts val="2500"/>
              </a:lnSpc>
              <a:spcBef>
                <a:spcPct val="0"/>
              </a:spcBef>
              <a:spcAft>
                <a:spcPts val="0"/>
              </a:spcAft>
              <a:buClrTx/>
              <a:buSzTx/>
              <a:buFontTx/>
              <a:buNone/>
              <a:tabLst/>
              <a:defRPr/>
            </a:pP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ヤフー株式会社　</a:t>
            </a: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NAME NAME</a:t>
            </a:r>
            <a:b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b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2018/XX/XX</a:t>
            </a:r>
            <a:endPar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endParaRPr>
          </a:p>
        </p:txBody>
      </p:sp>
      <p:sp>
        <p:nvSpPr>
          <p:cNvPr id="6" name="テキスト プレースホルダー 7"/>
          <p:cNvSpPr>
            <a:spLocks noGrp="1"/>
          </p:cNvSpPr>
          <p:nvPr>
            <p:ph type="body" sz="quarter" idx="4294967295"/>
          </p:nvPr>
        </p:nvSpPr>
        <p:spPr>
          <a:xfrm>
            <a:off x="2936776" y="5373216"/>
            <a:ext cx="4067944" cy="576064"/>
          </a:xfrm>
        </p:spPr>
        <p:txBody>
          <a:bodyPr/>
          <a:lstStyle>
            <a:lvl1pPr marL="0" indent="0" algn="ctr">
              <a:buNone/>
              <a:defRPr sz="1400">
                <a:solidFill>
                  <a:schemeClr val="tx2">
                    <a:lumMod val="60000"/>
                    <a:lumOff val="40000"/>
                  </a:schemeClr>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kumimoji="1" lang="ja-JP" altLang="en-US"/>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面用">
    <p:spTree>
      <p:nvGrpSpPr>
        <p:cNvPr id="1" name=""/>
        <p:cNvGrpSpPr/>
        <p:nvPr/>
      </p:nvGrpSpPr>
      <p:grpSpPr>
        <a:xfrm>
          <a:off x="0" y="0"/>
          <a:ext cx="0" cy="0"/>
          <a:chOff x="0" y="0"/>
          <a:chExt cx="0" cy="0"/>
        </a:xfrm>
      </p:grpSpPr>
      <p:sp>
        <p:nvSpPr>
          <p:cNvPr id="7" name="タイトル 1"/>
          <p:cNvSpPr>
            <a:spLocks noGrp="1"/>
          </p:cNvSpPr>
          <p:nvPr>
            <p:ph type="title"/>
          </p:nvPr>
        </p:nvSpPr>
        <p:spPr>
          <a:xfrm>
            <a:off x="272480" y="188640"/>
            <a:ext cx="7992888" cy="432048"/>
          </a:xfrm>
          <a:prstGeom prst="rect">
            <a:avLst/>
          </a:prstGeom>
        </p:spPr>
        <p:txBody>
          <a:bodyPr anchor="ctr"/>
          <a:lstStyle>
            <a:lvl1pPr algn="l">
              <a:defRPr sz="2200">
                <a:solidFill>
                  <a:schemeClr val="tx1"/>
                </a:solidFill>
              </a:defRPr>
            </a:lvl1pPr>
          </a:lstStyle>
          <a:p>
            <a:r>
              <a:rPr kumimoji="1" lang="ja-JP" altLang="en-US"/>
              <a:t>マスター タイトルの書式設定</a:t>
            </a:r>
            <a:endParaRPr kumimoji="1" lang="ja-JP" altLang="en-US" dirty="0"/>
          </a:p>
        </p:txBody>
      </p:sp>
      <p:sp>
        <p:nvSpPr>
          <p:cNvPr id="10" name="コンテンツ プレースホルダ 8"/>
          <p:cNvSpPr>
            <a:spLocks noGrp="1"/>
          </p:cNvSpPr>
          <p:nvPr>
            <p:ph sz="quarter" idx="13"/>
          </p:nvPr>
        </p:nvSpPr>
        <p:spPr>
          <a:xfrm>
            <a:off x="273050" y="1052513"/>
            <a:ext cx="9359900" cy="5256212"/>
          </a:xfrm>
          <a:prstGeom prst="rect">
            <a:avLst/>
          </a:prstGeom>
        </p:spPr>
        <p:txBody>
          <a:bodyPr/>
          <a:lstStyle>
            <a:lvl1pPr>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1" name="Line 18"/>
          <p:cNvSpPr>
            <a:spLocks noChangeShapeType="1"/>
          </p:cNvSpPr>
          <p:nvPr userDrawn="1"/>
        </p:nvSpPr>
        <p:spPr bwMode="auto">
          <a:xfrm>
            <a:off x="0" y="692696"/>
            <a:ext cx="9906000" cy="0"/>
          </a:xfrm>
          <a:prstGeom prst="line">
            <a:avLst/>
          </a:prstGeom>
          <a:noFill/>
          <a:ln w="3175">
            <a:solidFill>
              <a:srgbClr val="AEB1BF"/>
            </a:solidFill>
            <a:round/>
            <a:headEnd/>
            <a:tailEnd/>
          </a:ln>
          <a:effectLst/>
        </p:spPr>
        <p:txBody>
          <a:bodyPr/>
          <a:lstStyle/>
          <a:p>
            <a:pPr fontAlgn="auto">
              <a:spcBef>
                <a:spcPts val="0"/>
              </a:spcBef>
              <a:spcAft>
                <a:spcPts val="0"/>
              </a:spcAft>
              <a:defRPr/>
            </a:pPr>
            <a:endParaRPr lang="ja-JP" altLang="en-US">
              <a:latin typeface="+mn-lt"/>
              <a:ea typeface="+mn-ea"/>
            </a:endParaRPr>
          </a:p>
        </p:txBody>
      </p:sp>
      <p:sp>
        <p:nvSpPr>
          <p:cNvPr id="15" name="フッター プレースホルダ 9"/>
          <p:cNvSpPr>
            <a:spLocks noGrp="1"/>
          </p:cNvSpPr>
          <p:nvPr>
            <p:ph type="ftr" sz="quarter" idx="3"/>
          </p:nvPr>
        </p:nvSpPr>
        <p:spPr>
          <a:xfrm>
            <a:off x="2792760" y="6525344"/>
            <a:ext cx="4320480" cy="365125"/>
          </a:xfrm>
          <a:prstGeom prst="rect">
            <a:avLst/>
          </a:prstGeom>
        </p:spPr>
        <p:txBody>
          <a:bodyPr vert="horz" lIns="91440" tIns="45720" rIns="91440" bIns="45720" rtlCol="0" anchor="ctr"/>
          <a:lstStyle>
            <a:lvl1pPr algn="ctr">
              <a:defRPr lang="en-US" altLang="ja-JP" b="0" i="0" smtClean="0">
                <a:effectLst/>
              </a:defRPr>
            </a:lvl1pPr>
          </a:lstStyle>
          <a:p>
            <a:r>
              <a:rPr lang="en-US"/>
              <a:t>Copyright (C) 2019 Yahoo Japan Corporation. All Rights Reserved.</a:t>
            </a:r>
            <a:endParaRPr lang="en-US" altLang="ja-JP" dirty="0"/>
          </a:p>
        </p:txBody>
      </p:sp>
      <p:sp>
        <p:nvSpPr>
          <p:cNvPr id="8" name="スライド番号プレースホルダ 10"/>
          <p:cNvSpPr>
            <a:spLocks noGrp="1"/>
          </p:cNvSpPr>
          <p:nvPr>
            <p:ph type="sldNum" sz="quarter" idx="4"/>
          </p:nvPr>
        </p:nvSpPr>
        <p:spPr>
          <a:xfrm>
            <a:off x="7401272" y="6453336"/>
            <a:ext cx="2311400" cy="365125"/>
          </a:xfrm>
          <a:prstGeom prst="rect">
            <a:avLst/>
          </a:prstGeom>
        </p:spPr>
        <p:txBody>
          <a:bodyPr vert="horz" lIns="91440" tIns="45720" rIns="91440" bIns="45720" rtlCol="0" anchor="ctr"/>
          <a:lstStyle>
            <a:lvl1pPr algn="r">
              <a:defRPr sz="1400">
                <a:solidFill>
                  <a:srgbClr val="687080"/>
                </a:solidFill>
              </a:defRPr>
            </a:lvl1pPr>
          </a:lstStyle>
          <a:p>
            <a:fld id="{F9BD7636-22E7-4304-ABE2-16A3D163D5E1}"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表紙用">
    <p:spTree>
      <p:nvGrpSpPr>
        <p:cNvPr id="1" name=""/>
        <p:cNvGrpSpPr/>
        <p:nvPr/>
      </p:nvGrpSpPr>
      <p:grpSpPr>
        <a:xfrm>
          <a:off x="0" y="0"/>
          <a:ext cx="0" cy="0"/>
          <a:chOff x="0" y="0"/>
          <a:chExt cx="0" cy="0"/>
        </a:xfrm>
      </p:grpSpPr>
      <p:sp>
        <p:nvSpPr>
          <p:cNvPr id="6" name="タイトル 1"/>
          <p:cNvSpPr>
            <a:spLocks noGrp="1"/>
          </p:cNvSpPr>
          <p:nvPr userDrawn="1">
            <p:ph type="title" hasCustomPrompt="1"/>
          </p:nvPr>
        </p:nvSpPr>
        <p:spPr>
          <a:xfrm>
            <a:off x="704528" y="2703416"/>
            <a:ext cx="8496944" cy="1143000"/>
          </a:xfrm>
        </p:spPr>
        <p:txBody>
          <a:bodyPr>
            <a:normAutofit/>
          </a:bodyPr>
          <a:lstStyle>
            <a:lvl1pPr>
              <a:defRPr sz="4000"/>
            </a:lvl1pPr>
          </a:lstStyle>
          <a:p>
            <a:r>
              <a:rPr kumimoji="1" lang="ja-JP" altLang="en-US" dirty="0">
                <a:solidFill>
                  <a:schemeClr val="tx1"/>
                </a:solidFill>
              </a:rPr>
              <a:t>クリックして中表紙タイトルを入力</a:t>
            </a:r>
          </a:p>
        </p:txBody>
      </p:sp>
      <p:sp>
        <p:nvSpPr>
          <p:cNvPr id="13" name="フッター プレースホルダ 9"/>
          <p:cNvSpPr>
            <a:spLocks noGrp="1"/>
          </p:cNvSpPr>
          <p:nvPr>
            <p:ph type="ftr" sz="quarter" idx="3"/>
          </p:nvPr>
        </p:nvSpPr>
        <p:spPr>
          <a:xfrm>
            <a:off x="2792760" y="6525344"/>
            <a:ext cx="4320480" cy="365125"/>
          </a:xfrm>
          <a:prstGeom prst="rect">
            <a:avLst/>
          </a:prstGeom>
        </p:spPr>
        <p:txBody>
          <a:bodyPr vert="horz" lIns="91440" tIns="45720" rIns="91440" bIns="45720" rtlCol="0" anchor="ctr"/>
          <a:lstStyle>
            <a:lvl1pPr algn="ctr">
              <a:defRPr lang="en-US" altLang="ja-JP" b="0" i="0" smtClean="0">
                <a:effectLst/>
              </a:defRPr>
            </a:lvl1pPr>
          </a:lstStyle>
          <a:p>
            <a:r>
              <a:rPr lang="en-US"/>
              <a:t>Copyright (C) 2019 Yahoo Japan Corporation. All Rights Reserved.</a:t>
            </a:r>
            <a:endParaRPr lang="en-US" altLang="ja-JP" dirty="0"/>
          </a:p>
        </p:txBody>
      </p:sp>
      <p:sp>
        <p:nvSpPr>
          <p:cNvPr id="5" name="スライド番号プレースホルダ 10"/>
          <p:cNvSpPr>
            <a:spLocks noGrp="1"/>
          </p:cNvSpPr>
          <p:nvPr>
            <p:ph type="sldNum" sz="quarter" idx="4"/>
          </p:nvPr>
        </p:nvSpPr>
        <p:spPr>
          <a:xfrm>
            <a:off x="7401272" y="6453336"/>
            <a:ext cx="2311400" cy="365125"/>
          </a:xfrm>
          <a:prstGeom prst="rect">
            <a:avLst/>
          </a:prstGeom>
        </p:spPr>
        <p:txBody>
          <a:bodyPr vert="horz" lIns="91440" tIns="45720" rIns="91440" bIns="45720" rtlCol="0" anchor="ctr"/>
          <a:lstStyle>
            <a:lvl1pPr algn="r">
              <a:defRPr sz="1400">
                <a:solidFill>
                  <a:srgbClr val="687080"/>
                </a:solidFill>
              </a:defRPr>
            </a:lvl1pPr>
          </a:lstStyle>
          <a:p>
            <a:fld id="{F9BD7636-22E7-4304-ABE2-16A3D163D5E1}"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表紙用サブタイトル付き">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828" y="1449960"/>
            <a:ext cx="3529372" cy="925284"/>
          </a:xfrm>
          <a:prstGeom prst="rect">
            <a:avLst/>
          </a:prstGeom>
        </p:spPr>
      </p:pic>
      <p:sp>
        <p:nvSpPr>
          <p:cNvPr id="10" name="タイトル 1"/>
          <p:cNvSpPr>
            <a:spLocks noGrp="1"/>
          </p:cNvSpPr>
          <p:nvPr>
            <p:ph type="ctrTitle"/>
          </p:nvPr>
        </p:nvSpPr>
        <p:spPr>
          <a:xfrm>
            <a:off x="742950" y="2996952"/>
            <a:ext cx="8420100" cy="819523"/>
          </a:xfrm>
        </p:spPr>
        <p:txBody>
          <a:bodyPr>
            <a:normAutofit/>
          </a:bodyPr>
          <a:lstStyle>
            <a:lvl1pPr>
              <a:defRPr sz="4800"/>
            </a:lvl1pPr>
          </a:lstStyle>
          <a:p>
            <a:r>
              <a:rPr kumimoji="1" lang="ja-JP" altLang="en-US"/>
              <a:t>マスター タイトルの書式設定</a:t>
            </a:r>
            <a:endParaRPr kumimoji="1" lang="ja-JP" altLang="en-US" dirty="0"/>
          </a:p>
        </p:txBody>
      </p:sp>
      <p:sp>
        <p:nvSpPr>
          <p:cNvPr id="12" name="サブタイトル 2"/>
          <p:cNvSpPr>
            <a:spLocks noGrp="1"/>
          </p:cNvSpPr>
          <p:nvPr>
            <p:ph type="subTitle" idx="1"/>
          </p:nvPr>
        </p:nvSpPr>
        <p:spPr>
          <a:xfrm>
            <a:off x="1485900" y="3861048"/>
            <a:ext cx="6934200" cy="288032"/>
          </a:xfrm>
        </p:spPr>
        <p:txBody>
          <a:bodyPr>
            <a:noAutofit/>
          </a:bodyPr>
          <a:lstStyle>
            <a:lvl1pPr marL="0" indent="0" algn="ctr">
              <a:buNone/>
              <a:defRPr sz="2000">
                <a:solidFill>
                  <a:srgbClr val="68708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6" name="テキスト プレースホルダ 9"/>
          <p:cNvSpPr>
            <a:spLocks noGrp="1"/>
          </p:cNvSpPr>
          <p:nvPr>
            <p:ph type="body" sz="quarter" idx="13" hasCustomPrompt="1"/>
          </p:nvPr>
        </p:nvSpPr>
        <p:spPr>
          <a:xfrm>
            <a:off x="2792414" y="4654078"/>
            <a:ext cx="4311771" cy="719138"/>
          </a:xfrm>
        </p:spPr>
        <p:txBody>
          <a:bodyPr>
            <a:noAutofit/>
          </a:bodyPr>
          <a:lstStyle>
            <a:lvl1pPr marL="0" marR="0" indent="0" algn="ctr" defTabSz="914400" rtl="0" eaLnBrk="1" fontAlgn="auto" latinLnBrk="0" hangingPunct="1">
              <a:lnSpc>
                <a:spcPts val="2500"/>
              </a:lnSpc>
              <a:spcBef>
                <a:spcPct val="0"/>
              </a:spcBef>
              <a:spcAft>
                <a:spcPts val="0"/>
              </a:spcAft>
              <a:buClrTx/>
              <a:buSzTx/>
              <a:buFontTx/>
              <a:buNone/>
              <a:tabLst/>
              <a:defRPr sz="1800">
                <a:solidFill>
                  <a:schemeClr val="accent4"/>
                </a:solidFill>
              </a:defRPr>
            </a:lvl1pPr>
            <a:lvl2pPr>
              <a:defRPr sz="1800"/>
            </a:lvl2pPr>
            <a:lvl3pPr>
              <a:defRPr sz="1800"/>
            </a:lvl3pPr>
            <a:lvl4pPr>
              <a:defRPr sz="1800"/>
            </a:lvl4pPr>
            <a:lvl5pPr>
              <a:defRPr sz="1800"/>
            </a:lvl5pPr>
          </a:lstStyle>
          <a:p>
            <a:pPr marL="0" marR="0" lvl="0" indent="0" algn="ctr" defTabSz="914400" rtl="0" eaLnBrk="1" fontAlgn="auto" latinLnBrk="0" hangingPunct="1">
              <a:lnSpc>
                <a:spcPts val="2500"/>
              </a:lnSpc>
              <a:spcBef>
                <a:spcPct val="0"/>
              </a:spcBef>
              <a:spcAft>
                <a:spcPts val="0"/>
              </a:spcAft>
              <a:buClrTx/>
              <a:buSzTx/>
              <a:buFontTx/>
              <a:buNone/>
              <a:tabLst/>
              <a:defRPr/>
            </a:pP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ヤフー株式会社　</a:t>
            </a: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NAME NAME</a:t>
            </a:r>
            <a:b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b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2018/XX/XX</a:t>
            </a:r>
            <a:endPar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endParaRPr>
          </a:p>
        </p:txBody>
      </p:sp>
      <p:sp>
        <p:nvSpPr>
          <p:cNvPr id="7" name="テキスト プレースホルダー 7"/>
          <p:cNvSpPr>
            <a:spLocks noGrp="1"/>
          </p:cNvSpPr>
          <p:nvPr>
            <p:ph type="body" sz="quarter" idx="4294967295"/>
          </p:nvPr>
        </p:nvSpPr>
        <p:spPr>
          <a:xfrm>
            <a:off x="2936776" y="5589240"/>
            <a:ext cx="4067944" cy="576064"/>
          </a:xfrm>
        </p:spPr>
        <p:txBody>
          <a:bodyPr/>
          <a:lstStyle>
            <a:lvl1pPr marL="0" indent="0" algn="ctr">
              <a:buNone/>
              <a:defRPr sz="1400">
                <a:solidFill>
                  <a:schemeClr val="tx2">
                    <a:lumMod val="60000"/>
                    <a:lumOff val="40000"/>
                  </a:schemeClr>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kumimoji="1" lang="ja-JP" altLang="en-US"/>
              <a:t>マスター テキストの書式設定</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表紙用二行">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828" y="1340768"/>
            <a:ext cx="3529372" cy="925284"/>
          </a:xfrm>
          <a:prstGeom prst="rect">
            <a:avLst/>
          </a:prstGeom>
        </p:spPr>
      </p:pic>
      <p:sp>
        <p:nvSpPr>
          <p:cNvPr id="10" name="タイトル 1"/>
          <p:cNvSpPr>
            <a:spLocks noGrp="1"/>
          </p:cNvSpPr>
          <p:nvPr>
            <p:ph type="ctrTitle" hasCustomPrompt="1"/>
          </p:nvPr>
        </p:nvSpPr>
        <p:spPr>
          <a:xfrm>
            <a:off x="742950" y="2924944"/>
            <a:ext cx="8420100" cy="1323579"/>
          </a:xfrm>
        </p:spPr>
        <p:txBody>
          <a:bodyPr>
            <a:normAutofit/>
          </a:bodyPr>
          <a:lstStyle>
            <a:lvl1pPr>
              <a:defRPr sz="4400"/>
            </a:lvl1pPr>
          </a:lstStyle>
          <a:p>
            <a:r>
              <a:rPr kumimoji="1" lang="ja-JP" altLang="en-US" dirty="0"/>
              <a:t>クリックしてタイトルを入力</a:t>
            </a:r>
            <a:r>
              <a:rPr kumimoji="1" lang="en-US" altLang="ja-JP" dirty="0"/>
              <a:t/>
            </a:r>
            <a:br>
              <a:rPr kumimoji="1" lang="en-US" altLang="ja-JP" dirty="0"/>
            </a:br>
            <a:r>
              <a:rPr kumimoji="1" lang="ja-JP" altLang="en-US" dirty="0"/>
              <a:t>クリックしてタイトルを入力</a:t>
            </a:r>
          </a:p>
        </p:txBody>
      </p:sp>
      <p:sp>
        <p:nvSpPr>
          <p:cNvPr id="13" name="テキスト プレースホルダ 9"/>
          <p:cNvSpPr>
            <a:spLocks noGrp="1"/>
          </p:cNvSpPr>
          <p:nvPr>
            <p:ph type="body" sz="quarter" idx="13" hasCustomPrompt="1"/>
          </p:nvPr>
        </p:nvSpPr>
        <p:spPr>
          <a:xfrm>
            <a:off x="2792414" y="4509120"/>
            <a:ext cx="4311771" cy="719138"/>
          </a:xfrm>
        </p:spPr>
        <p:txBody>
          <a:bodyPr>
            <a:noAutofit/>
          </a:bodyPr>
          <a:lstStyle>
            <a:lvl1pPr marL="0" marR="0" indent="0" algn="ctr" defTabSz="914400" rtl="0" eaLnBrk="1" fontAlgn="auto" latinLnBrk="0" hangingPunct="1">
              <a:lnSpc>
                <a:spcPts val="2500"/>
              </a:lnSpc>
              <a:spcBef>
                <a:spcPct val="0"/>
              </a:spcBef>
              <a:spcAft>
                <a:spcPts val="0"/>
              </a:spcAft>
              <a:buClrTx/>
              <a:buSzTx/>
              <a:buFontTx/>
              <a:buNone/>
              <a:tabLst/>
              <a:defRPr sz="1800">
                <a:solidFill>
                  <a:schemeClr val="accent4"/>
                </a:solidFill>
              </a:defRPr>
            </a:lvl1pPr>
            <a:lvl2pPr>
              <a:defRPr sz="1800"/>
            </a:lvl2pPr>
            <a:lvl3pPr>
              <a:defRPr sz="1800"/>
            </a:lvl3pPr>
            <a:lvl4pPr>
              <a:defRPr sz="1800"/>
            </a:lvl4pPr>
            <a:lvl5pPr>
              <a:defRPr sz="1800"/>
            </a:lvl5pPr>
          </a:lstStyle>
          <a:p>
            <a:pPr marL="0" marR="0" lvl="0" indent="0" algn="ctr" defTabSz="914400" rtl="0" eaLnBrk="1" fontAlgn="auto" latinLnBrk="0" hangingPunct="1">
              <a:lnSpc>
                <a:spcPts val="2500"/>
              </a:lnSpc>
              <a:spcBef>
                <a:spcPct val="0"/>
              </a:spcBef>
              <a:spcAft>
                <a:spcPts val="0"/>
              </a:spcAft>
              <a:buClrTx/>
              <a:buSzTx/>
              <a:buFontTx/>
              <a:buNone/>
              <a:tabLst/>
              <a:defRPr/>
            </a:pP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ヤフー株式会社　</a:t>
            </a: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NAME NAME</a:t>
            </a:r>
            <a:b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b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2018/XX/XX</a:t>
            </a:r>
            <a:endPar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endParaRPr>
          </a:p>
        </p:txBody>
      </p:sp>
      <p:sp>
        <p:nvSpPr>
          <p:cNvPr id="6" name="テキスト プレースホルダー 7"/>
          <p:cNvSpPr>
            <a:spLocks noGrp="1"/>
          </p:cNvSpPr>
          <p:nvPr>
            <p:ph type="body" sz="quarter" idx="4294967295"/>
          </p:nvPr>
        </p:nvSpPr>
        <p:spPr>
          <a:xfrm>
            <a:off x="2936776" y="5517232"/>
            <a:ext cx="4067944" cy="576064"/>
          </a:xfrm>
        </p:spPr>
        <p:txBody>
          <a:bodyPr/>
          <a:lstStyle>
            <a:lvl1pPr marL="0" indent="0" algn="ctr">
              <a:buNone/>
              <a:defRPr sz="1400">
                <a:solidFill>
                  <a:schemeClr val="tx2">
                    <a:lumMod val="60000"/>
                    <a:lumOff val="40000"/>
                  </a:schemeClr>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kumimoji="1" lang="ja-JP" altLang="en-US"/>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表紙用二行サブタイトル付き">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828" y="1124744"/>
            <a:ext cx="3529372" cy="925284"/>
          </a:xfrm>
          <a:prstGeom prst="rect">
            <a:avLst/>
          </a:prstGeom>
        </p:spPr>
      </p:pic>
      <p:sp>
        <p:nvSpPr>
          <p:cNvPr id="10" name="タイトル 1"/>
          <p:cNvSpPr>
            <a:spLocks noGrp="1"/>
          </p:cNvSpPr>
          <p:nvPr>
            <p:ph type="ctrTitle" hasCustomPrompt="1"/>
          </p:nvPr>
        </p:nvSpPr>
        <p:spPr>
          <a:xfrm>
            <a:off x="742950" y="2708920"/>
            <a:ext cx="8420100" cy="1323579"/>
          </a:xfrm>
        </p:spPr>
        <p:txBody>
          <a:bodyPr>
            <a:normAutofit/>
          </a:bodyPr>
          <a:lstStyle>
            <a:lvl1pPr>
              <a:defRPr sz="4400"/>
            </a:lvl1pPr>
          </a:lstStyle>
          <a:p>
            <a:r>
              <a:rPr kumimoji="1" lang="ja-JP" altLang="en-US" dirty="0"/>
              <a:t>クリックしてタイトルを入力</a:t>
            </a:r>
            <a:r>
              <a:rPr kumimoji="1" lang="en-US" altLang="ja-JP" dirty="0"/>
              <a:t/>
            </a:r>
            <a:br>
              <a:rPr kumimoji="1" lang="en-US" altLang="ja-JP" dirty="0"/>
            </a:br>
            <a:r>
              <a:rPr kumimoji="1" lang="ja-JP" altLang="en-US" dirty="0"/>
              <a:t>クリックしてタイトルを入力</a:t>
            </a:r>
          </a:p>
        </p:txBody>
      </p:sp>
      <p:sp>
        <p:nvSpPr>
          <p:cNvPr id="13" name="サブタイトル 2"/>
          <p:cNvSpPr>
            <a:spLocks noGrp="1"/>
          </p:cNvSpPr>
          <p:nvPr>
            <p:ph type="subTitle" idx="1"/>
          </p:nvPr>
        </p:nvSpPr>
        <p:spPr>
          <a:xfrm>
            <a:off x="1485900" y="4221088"/>
            <a:ext cx="6934200" cy="288032"/>
          </a:xfrm>
        </p:spPr>
        <p:txBody>
          <a:bodyPr>
            <a:noAutofit/>
          </a:bodyPr>
          <a:lstStyle>
            <a:lvl1pPr marL="0" indent="0" algn="ctr">
              <a:buNone/>
              <a:defRPr sz="2000">
                <a:solidFill>
                  <a:srgbClr val="68708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16" name="テキスト プレースホルダ 9"/>
          <p:cNvSpPr>
            <a:spLocks noGrp="1"/>
          </p:cNvSpPr>
          <p:nvPr>
            <p:ph type="body" sz="quarter" idx="13" hasCustomPrompt="1"/>
          </p:nvPr>
        </p:nvSpPr>
        <p:spPr>
          <a:xfrm>
            <a:off x="2792414" y="4798094"/>
            <a:ext cx="4311771" cy="719138"/>
          </a:xfrm>
        </p:spPr>
        <p:txBody>
          <a:bodyPr>
            <a:noAutofit/>
          </a:bodyPr>
          <a:lstStyle>
            <a:lvl1pPr marL="0" marR="0" indent="0" algn="ctr" defTabSz="914400" rtl="0" eaLnBrk="1" fontAlgn="auto" latinLnBrk="0" hangingPunct="1">
              <a:lnSpc>
                <a:spcPts val="2500"/>
              </a:lnSpc>
              <a:spcBef>
                <a:spcPct val="0"/>
              </a:spcBef>
              <a:spcAft>
                <a:spcPts val="0"/>
              </a:spcAft>
              <a:buClrTx/>
              <a:buSzTx/>
              <a:buFontTx/>
              <a:buNone/>
              <a:tabLst/>
              <a:defRPr sz="1800">
                <a:solidFill>
                  <a:schemeClr val="accent4"/>
                </a:solidFill>
              </a:defRPr>
            </a:lvl1pPr>
            <a:lvl2pPr>
              <a:defRPr sz="1800"/>
            </a:lvl2pPr>
            <a:lvl3pPr>
              <a:defRPr sz="1800"/>
            </a:lvl3pPr>
            <a:lvl4pPr>
              <a:defRPr sz="1800"/>
            </a:lvl4pPr>
            <a:lvl5pPr>
              <a:defRPr sz="1800"/>
            </a:lvl5pPr>
          </a:lstStyle>
          <a:p>
            <a:pPr marL="0" marR="0" lvl="0" indent="0" algn="ctr" defTabSz="914400" rtl="0" eaLnBrk="1" fontAlgn="auto" latinLnBrk="0" hangingPunct="1">
              <a:lnSpc>
                <a:spcPts val="2500"/>
              </a:lnSpc>
              <a:spcBef>
                <a:spcPct val="0"/>
              </a:spcBef>
              <a:spcAft>
                <a:spcPts val="0"/>
              </a:spcAft>
              <a:buClrTx/>
              <a:buSzTx/>
              <a:buFontTx/>
              <a:buNone/>
              <a:tabLst/>
              <a:defRPr/>
            </a:pP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ヤフー株式会社　</a:t>
            </a: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NAME </a:t>
            </a:r>
            <a:r>
              <a:rPr kumimoji="1" lang="en-US" altLang="ja-JP" sz="1800" b="0" i="0" u="none" strike="noStrike" kern="1200" cap="none" spc="0" normalizeH="0" baseline="0" noProof="0" dirty="0" err="1">
                <a:ln>
                  <a:noFill/>
                </a:ln>
                <a:solidFill>
                  <a:srgbClr val="454958"/>
                </a:solidFill>
                <a:effectLst/>
                <a:uLnTx/>
                <a:uFillTx/>
                <a:latin typeface="メイリオ" pitchFamily="50" charset="-128"/>
                <a:ea typeface="メイリオ" pitchFamily="50" charset="-128"/>
                <a:cs typeface="メイリオ" pitchFamily="50" charset="-128"/>
              </a:rPr>
              <a:t>NAME</a:t>
            </a:r>
            <a:r>
              <a:rPr kumimoji="1" lang="en-US" altLang="ja-JP" sz="1800" b="0" i="0" u="none" strike="noStrike" kern="1200" cap="none" spc="0" normalizeH="0" baseline="0" noProof="0">
                <a:ln>
                  <a:noFill/>
                </a:ln>
                <a:solidFill>
                  <a:srgbClr val="454958"/>
                </a:solidFill>
                <a:effectLst/>
                <a:uLnTx/>
                <a:uFillTx/>
                <a:latin typeface="メイリオ" pitchFamily="50" charset="-128"/>
                <a:ea typeface="メイリオ" pitchFamily="50" charset="-128"/>
                <a:cs typeface="メイリオ" pitchFamily="50" charset="-128"/>
              </a:rPr>
              <a:t/>
            </a:r>
            <a:br>
              <a:rPr kumimoji="1" lang="en-US" altLang="ja-JP" sz="1800" b="0" i="0" u="none" strike="noStrike" kern="1200" cap="none" spc="0" normalizeH="0" baseline="0" noProof="0">
                <a:ln>
                  <a:noFill/>
                </a:ln>
                <a:solidFill>
                  <a:srgbClr val="454958"/>
                </a:solidFill>
                <a:effectLst/>
                <a:uLnTx/>
                <a:uFillTx/>
                <a:latin typeface="メイリオ" pitchFamily="50" charset="-128"/>
                <a:ea typeface="メイリオ" pitchFamily="50" charset="-128"/>
                <a:cs typeface="メイリオ" pitchFamily="50" charset="-128"/>
              </a:rPr>
            </a:br>
            <a:r>
              <a:rPr kumimoji="1" lang="en-US" altLang="ja-JP" sz="1800" b="0" i="0" u="none" strike="noStrike" kern="1200" cap="none" spc="0" normalizeH="0" baseline="0" noProof="0">
                <a:ln>
                  <a:noFill/>
                </a:ln>
                <a:solidFill>
                  <a:srgbClr val="454958"/>
                </a:solidFill>
                <a:effectLst/>
                <a:uLnTx/>
                <a:uFillTx/>
                <a:latin typeface="メイリオ" pitchFamily="50" charset="-128"/>
                <a:ea typeface="メイリオ" pitchFamily="50" charset="-128"/>
                <a:cs typeface="メイリオ" pitchFamily="50" charset="-128"/>
              </a:rPr>
              <a:t>2018/XX/XX</a:t>
            </a:r>
            <a:endPar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endParaRPr>
          </a:p>
        </p:txBody>
      </p:sp>
      <p:sp>
        <p:nvSpPr>
          <p:cNvPr id="7" name="テキスト プレースホルダー 7"/>
          <p:cNvSpPr>
            <a:spLocks noGrp="1"/>
          </p:cNvSpPr>
          <p:nvPr>
            <p:ph type="body" sz="quarter" idx="4294967295"/>
          </p:nvPr>
        </p:nvSpPr>
        <p:spPr>
          <a:xfrm>
            <a:off x="2936776" y="5661248"/>
            <a:ext cx="4067944" cy="576064"/>
          </a:xfrm>
        </p:spPr>
        <p:txBody>
          <a:bodyPr/>
          <a:lstStyle>
            <a:lvl1pPr marL="0" indent="0" algn="ctr">
              <a:buNone/>
              <a:defRPr sz="1400">
                <a:solidFill>
                  <a:schemeClr val="tx2">
                    <a:lumMod val="60000"/>
                    <a:lumOff val="40000"/>
                  </a:schemeClr>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kumimoji="1" lang="ja-JP" altLang="en-US"/>
              <a:t>マスター テキストの書式設定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ユーザー設定レイアウト">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3"/>
          </p:nvPr>
        </p:nvSpPr>
        <p:spPr>
          <a:xfrm>
            <a:off x="200025" y="836613"/>
            <a:ext cx="9432925" cy="1368425"/>
          </a:xfrm>
          <a:ln>
            <a:solidFill>
              <a:schemeClr val="accent1">
                <a:lumMod val="60000"/>
                <a:lumOff val="40000"/>
              </a:schemeClr>
            </a:solidFill>
          </a:ln>
        </p:spPr>
        <p:txBody>
          <a:bodyPr/>
          <a:lstStyle>
            <a:lvl1pPr marL="0" indent="0">
              <a:buNone/>
              <a:defRPr sz="1600"/>
            </a:lvl1pPr>
          </a:lstStyle>
          <a:p>
            <a:pPr lvl="0"/>
            <a:endParaRPr kumimoji="1" lang="ja-JP" altLang="en-US" dirty="0"/>
          </a:p>
        </p:txBody>
      </p:sp>
      <p:sp>
        <p:nvSpPr>
          <p:cNvPr id="11" name="テキスト プレースホルダー 10"/>
          <p:cNvSpPr>
            <a:spLocks noGrp="1"/>
          </p:cNvSpPr>
          <p:nvPr>
            <p:ph type="body" sz="quarter" idx="14"/>
          </p:nvPr>
        </p:nvSpPr>
        <p:spPr>
          <a:xfrm>
            <a:off x="28575" y="57150"/>
            <a:ext cx="8408988" cy="620713"/>
          </a:xfrm>
        </p:spPr>
        <p:txBody>
          <a:bodyPr anchor="ctr"/>
          <a:lstStyle>
            <a:lvl1pPr marL="0" indent="0">
              <a:buNone/>
              <a:defRPr sz="2400"/>
            </a:lvl1pPr>
          </a:lstStyle>
          <a:p>
            <a:pPr lvl="0"/>
            <a:endParaRPr kumimoji="1" lang="ja-JP" altLang="en-US" dirty="0"/>
          </a:p>
        </p:txBody>
      </p:sp>
    </p:spTree>
    <p:extLst>
      <p:ext uri="{BB962C8B-B14F-4D97-AF65-F5344CB8AC3E}">
        <p14:creationId xmlns:p14="http://schemas.microsoft.com/office/powerpoint/2010/main" val="356087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フローチャート: 処理 6"/>
          <p:cNvSpPr/>
          <p:nvPr/>
        </p:nvSpPr>
        <p:spPr>
          <a:xfrm>
            <a:off x="8409383" y="92076"/>
            <a:ext cx="1352415" cy="456564"/>
          </a:xfrm>
          <a:prstGeom prst="flowChartProcess">
            <a:avLst/>
          </a:prstGeom>
          <a:solidFill>
            <a:schemeClr val="bg1"/>
          </a:solidFill>
          <a:ln w="3175">
            <a:solidFill>
              <a:srgbClr val="AEB1BF"/>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200" dirty="0">
                <a:solidFill>
                  <a:srgbClr val="454958"/>
                </a:solidFill>
                <a:latin typeface="メイリオ" pitchFamily="50" charset="-128"/>
                <a:ea typeface="メイリオ" pitchFamily="50" charset="-128"/>
                <a:cs typeface="メイリオ" pitchFamily="50" charset="-128"/>
              </a:rPr>
              <a:t>代理店・広告主</a:t>
            </a:r>
            <a:endParaRPr kumimoji="1" lang="en-US" altLang="ja-JP" sz="1200" dirty="0">
              <a:solidFill>
                <a:srgbClr val="454958"/>
              </a:solidFill>
              <a:latin typeface="メイリオ" pitchFamily="50" charset="-128"/>
              <a:ea typeface="メイリオ" pitchFamily="50" charset="-128"/>
              <a:cs typeface="メイリオ" pitchFamily="50" charset="-128"/>
            </a:endParaRPr>
          </a:p>
          <a:p>
            <a:pPr algn="ctr"/>
            <a:r>
              <a:rPr kumimoji="1" lang="ja-JP" altLang="en-US" sz="1200" dirty="0">
                <a:solidFill>
                  <a:srgbClr val="454958"/>
                </a:solidFill>
                <a:latin typeface="メイリオ" pitchFamily="50" charset="-128"/>
                <a:ea typeface="メイリオ" pitchFamily="50" charset="-128"/>
                <a:cs typeface="メイリオ" pitchFamily="50" charset="-128"/>
              </a:rPr>
              <a:t>限定</a:t>
            </a:r>
          </a:p>
        </p:txBody>
      </p:sp>
      <p:sp>
        <p:nvSpPr>
          <p:cNvPr id="15" name="スライド番号プレースホルダ 10"/>
          <p:cNvSpPr>
            <a:spLocks noGrp="1"/>
          </p:cNvSpPr>
          <p:nvPr>
            <p:ph type="sldNum" sz="quarter" idx="4"/>
          </p:nvPr>
        </p:nvSpPr>
        <p:spPr>
          <a:xfrm>
            <a:off x="7401272" y="6453336"/>
            <a:ext cx="2311400" cy="365125"/>
          </a:xfrm>
          <a:prstGeom prst="rect">
            <a:avLst/>
          </a:prstGeom>
        </p:spPr>
        <p:txBody>
          <a:bodyPr vert="horz" lIns="91440" tIns="45720" rIns="91440" bIns="45720" rtlCol="0" anchor="ctr"/>
          <a:lstStyle>
            <a:lvl1pPr algn="r">
              <a:defRPr sz="1400">
                <a:solidFill>
                  <a:srgbClr val="687080"/>
                </a:solidFill>
              </a:defRPr>
            </a:lvl1pPr>
          </a:lstStyle>
          <a:p>
            <a:fld id="{F9BD7636-22E7-4304-ABE2-16A3D163D5E1}" type="slidenum">
              <a:rPr lang="ja-JP" altLang="en-US" smtClean="0"/>
              <a:pPr/>
              <a:t>‹#›</a:t>
            </a:fld>
            <a:endParaRPr lang="ja-JP" altLang="en-US"/>
          </a:p>
        </p:txBody>
      </p:sp>
      <p:sp>
        <p:nvSpPr>
          <p:cNvPr id="17" name="フッター プレースホルダ 9"/>
          <p:cNvSpPr>
            <a:spLocks noGrp="1"/>
          </p:cNvSpPr>
          <p:nvPr>
            <p:ph type="ftr" sz="quarter" idx="3"/>
          </p:nvPr>
        </p:nvSpPr>
        <p:spPr>
          <a:xfrm>
            <a:off x="2792760" y="6525344"/>
            <a:ext cx="4320480" cy="365125"/>
          </a:xfrm>
          <a:prstGeom prst="rect">
            <a:avLst/>
          </a:prstGeom>
        </p:spPr>
        <p:txBody>
          <a:bodyPr vert="horz" lIns="91440" tIns="45720" rIns="91440" bIns="45720" rtlCol="0" anchor="ctr"/>
          <a:lstStyle>
            <a:lvl1pPr algn="ctr">
              <a:defRPr lang="en-US" altLang="ja-JP" sz="800" b="0" i="0" baseline="0" smtClean="0">
                <a:effectLst/>
              </a:defRPr>
            </a:lvl1pPr>
          </a:lstStyle>
          <a:p>
            <a:r>
              <a:rPr lang="en-US" dirty="0"/>
              <a:t>Copyright (C) 2019 Yahoo Japan Corporation. All Rights Reserved.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upport-marketing.yahoo.co.jp/promotionalads/ss/articledetail?lan=ja&amp;aid=86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support-marketing.yahoo.co.jp/promotionalads/ss/articledetail?lan=ja&amp;aid=86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support-marketing.yahoo.co.jp/promotionalads/tool/articledetail?lan=ja&amp;aid=470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yahoo-databusiness.tumblr.com/post/173209155897/ytm31"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yahoo-databusiness.tumblr.com/post/183719396837/ytm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yahoo-databusiness.tumblr.com/post/173209155897/ytm31#modifyytmconfig" TargetMode="External"/><Relationship Id="rId4" Type="http://schemas.openxmlformats.org/officeDocument/2006/relationships/hyperlink" Target="https://yahoo-databusiness.tumblr.com/post/173209155897/ytm31#urlpatter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yahoo-databusiness.tumblr.com/post/173209155897/ytm3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sz="4000" dirty="0"/>
              <a:t>Yahoo!</a:t>
            </a:r>
            <a:r>
              <a:rPr lang="ja-JP" altLang="en-US" sz="4000" dirty="0"/>
              <a:t>プロモーション広告</a:t>
            </a:r>
            <a:r>
              <a:rPr lang="en-US" altLang="ja-JP" sz="4000" dirty="0"/>
              <a:t/>
            </a:r>
            <a:br>
              <a:rPr lang="en-US" altLang="ja-JP" sz="4000" dirty="0"/>
            </a:br>
            <a:r>
              <a:rPr lang="ja-JP" altLang="en-US" sz="3600" dirty="0"/>
              <a:t>コンバージョン測定補完機能導入手順書</a:t>
            </a:r>
            <a:endParaRPr kumimoji="1" lang="ja-JP" altLang="en-US" sz="3600" dirty="0"/>
          </a:p>
        </p:txBody>
      </p:sp>
      <p:sp>
        <p:nvSpPr>
          <p:cNvPr id="5" name="テキスト プレースホルダー 7"/>
          <p:cNvSpPr>
            <a:spLocks noGrp="1"/>
          </p:cNvSpPr>
          <p:nvPr>
            <p:ph type="body" sz="quarter" idx="13"/>
          </p:nvPr>
        </p:nvSpPr>
        <p:spPr>
          <a:xfrm>
            <a:off x="2936776" y="5517232"/>
            <a:ext cx="4067944" cy="576064"/>
          </a:xfrm>
        </p:spPr>
        <p:txBody>
          <a:bodyPr/>
          <a:lstStyle>
            <a:lvl1pPr marL="0" indent="0" algn="ctr">
              <a:buNone/>
              <a:defRPr sz="1400">
                <a:solidFill>
                  <a:schemeClr val="tx2">
                    <a:lumMod val="60000"/>
                    <a:lumOff val="40000"/>
                  </a:schemeClr>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kumimoji="1" lang="en-US" altLang="ja-JP" dirty="0"/>
              <a:t>https://marketing.yahoo.co.jp/</a:t>
            </a:r>
            <a:endParaRPr kumimoji="1" lang="ja-JP" altLang="en-US" dirty="0"/>
          </a:p>
        </p:txBody>
      </p:sp>
      <p:sp>
        <p:nvSpPr>
          <p:cNvPr id="4" name="タイトル 4"/>
          <p:cNvSpPr txBox="1">
            <a:spLocks/>
          </p:cNvSpPr>
          <p:nvPr/>
        </p:nvSpPr>
        <p:spPr>
          <a:xfrm>
            <a:off x="417512" y="4509120"/>
            <a:ext cx="9072000" cy="1368152"/>
          </a:xfrm>
          <a:prstGeom prst="rect">
            <a:avLst/>
          </a:prstGeom>
        </p:spPr>
        <p:txBody>
          <a:bodyPr/>
          <a:lstStyle/>
          <a:p>
            <a:pPr lvl="0" algn="ctr">
              <a:lnSpc>
                <a:spcPts val="2500"/>
              </a:lnSpc>
              <a:spcBef>
                <a:spcPct val="0"/>
              </a:spcBef>
              <a:defRPr/>
            </a:pP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ヤフー株式会社</a:t>
            </a: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
            </a:r>
            <a:b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br>
            <a: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
            </a:r>
            <a:br>
              <a:rPr kumimoji="1" lang="en-US" altLang="ja-JP"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br>
            <a:r>
              <a:rPr kumimoji="1" lang="ja-JP" altLang="en-US" sz="1800" b="0" i="0" u="none" strike="noStrike" kern="1200" cap="none" spc="0" normalizeH="0" baseline="0" noProof="0" dirty="0">
                <a:ln>
                  <a:noFill/>
                </a:ln>
                <a:solidFill>
                  <a:srgbClr val="454958"/>
                </a:solidFill>
                <a:effectLst/>
                <a:uLnTx/>
                <a:uFillTx/>
                <a:latin typeface="メイリオ" pitchFamily="50" charset="-128"/>
                <a:ea typeface="メイリオ" pitchFamily="50" charset="-128"/>
                <a:cs typeface="メイリオ" pitchFamily="50" charset="-128"/>
              </a:rPr>
              <a:t>第</a:t>
            </a:r>
            <a:r>
              <a:rPr lang="en-US" altLang="ja-JP" dirty="0" smtClean="0">
                <a:solidFill>
                  <a:srgbClr val="454958"/>
                </a:solidFill>
                <a:latin typeface="メイリオ" pitchFamily="50" charset="-128"/>
                <a:ea typeface="メイリオ" pitchFamily="50" charset="-128"/>
                <a:cs typeface="メイリオ" pitchFamily="50" charset="-128"/>
              </a:rPr>
              <a:t>3.2</a:t>
            </a:r>
            <a:r>
              <a:rPr lang="ja-JP" altLang="en-US" dirty="0" smtClean="0">
                <a:solidFill>
                  <a:srgbClr val="454958"/>
                </a:solidFill>
                <a:latin typeface="メイリオ" pitchFamily="50" charset="-128"/>
                <a:ea typeface="メイリオ" pitchFamily="50" charset="-128"/>
                <a:cs typeface="メイリオ" pitchFamily="50" charset="-128"/>
              </a:rPr>
              <a:t>版</a:t>
            </a:r>
            <a:endParaRPr lang="ja-JP" altLang="en-US" dirty="0">
              <a:solidFill>
                <a:srgbClr val="454958"/>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BCC79F-EAF4-4041-B4C2-2909F6C25B08}"/>
              </a:ext>
            </a:extLst>
          </p:cNvPr>
          <p:cNvSpPr>
            <a:spLocks noGrp="1"/>
          </p:cNvSpPr>
          <p:nvPr>
            <p:ph type="title"/>
          </p:nvPr>
        </p:nvSpPr>
        <p:spPr/>
        <p:txBody>
          <a:bodyPr/>
          <a:lstStyle/>
          <a:p>
            <a:r>
              <a:rPr kumimoji="1" lang="ja-JP" altLang="en-US" sz="2000" dirty="0"/>
              <a:t>　　</a:t>
            </a:r>
            <a:r>
              <a:rPr lang="ja-JP" altLang="en-US" sz="2000" dirty="0"/>
              <a:t>コンバージョン測定補完機能タグ</a:t>
            </a:r>
            <a:r>
              <a:rPr kumimoji="1" lang="ja-JP" altLang="en-US" sz="2000" dirty="0"/>
              <a:t>とは</a:t>
            </a:r>
          </a:p>
        </p:txBody>
      </p:sp>
      <p:sp>
        <p:nvSpPr>
          <p:cNvPr id="4" name="フッター プレースホルダー 3">
            <a:extLst>
              <a:ext uri="{FF2B5EF4-FFF2-40B4-BE49-F238E27FC236}">
                <a16:creationId xmlns:a16="http://schemas.microsoft.com/office/drawing/2014/main" id="{C3027BBA-A4C3-174C-BE73-EF2BDB7FEBB9}"/>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358E8366-3CDB-3D4C-ADEC-CC6A47A705C4}"/>
              </a:ext>
            </a:extLst>
          </p:cNvPr>
          <p:cNvSpPr>
            <a:spLocks noGrp="1"/>
          </p:cNvSpPr>
          <p:nvPr>
            <p:ph type="sldNum" sz="quarter" idx="4"/>
          </p:nvPr>
        </p:nvSpPr>
        <p:spPr/>
        <p:txBody>
          <a:bodyPr/>
          <a:lstStyle/>
          <a:p>
            <a:fld id="{F9BD7636-22E7-4304-ABE2-16A3D163D5E1}" type="slidenum">
              <a:rPr lang="ja-JP" altLang="en-US" smtClean="0"/>
              <a:pPr/>
              <a:t>10</a:t>
            </a:fld>
            <a:endParaRPr lang="ja-JP" altLang="en-US"/>
          </a:p>
        </p:txBody>
      </p:sp>
      <p:grpSp>
        <p:nvGrpSpPr>
          <p:cNvPr id="6" name="Group 158">
            <a:extLst>
              <a:ext uri="{FF2B5EF4-FFF2-40B4-BE49-F238E27FC236}">
                <a16:creationId xmlns:a16="http://schemas.microsoft.com/office/drawing/2014/main" id="{D90D55DE-82A3-0C49-A10C-4D08BD8422D9}"/>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E8A1A367-3FA0-B343-AAAC-6CF7EF1523E2}"/>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DE48DCFB-B93E-F84A-9707-D31168EBD724}"/>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8F646DC6-A55E-4F42-BAA4-977462AF0ECD}"/>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0" name="コンテンツ プレースホルダー 2">
            <a:extLst>
              <a:ext uri="{FF2B5EF4-FFF2-40B4-BE49-F238E27FC236}">
                <a16:creationId xmlns:a16="http://schemas.microsoft.com/office/drawing/2014/main" id="{240037E9-12FB-824E-9C99-D51D6FF14A19}"/>
              </a:ext>
            </a:extLst>
          </p:cNvPr>
          <p:cNvSpPr>
            <a:spLocks noGrp="1"/>
          </p:cNvSpPr>
          <p:nvPr>
            <p:ph sz="quarter" idx="13"/>
          </p:nvPr>
        </p:nvSpPr>
        <p:spPr>
          <a:xfrm>
            <a:off x="273050" y="908050"/>
            <a:ext cx="9359900" cy="3274761"/>
          </a:xfrm>
        </p:spPr>
        <p:txBody>
          <a:bodyPr/>
          <a:lstStyle/>
          <a:p>
            <a:pPr>
              <a:lnSpc>
                <a:spcPct val="120000"/>
              </a:lnSpc>
              <a:spcBef>
                <a:spcPts val="0"/>
              </a:spcBef>
            </a:pPr>
            <a:r>
              <a:rPr lang="ja-JP" altLang="en-US" sz="1600" dirty="0"/>
              <a:t>コンバージョン補完用の</a:t>
            </a:r>
            <a:r>
              <a:rPr lang="en-US" altLang="ja-JP" sz="1600" dirty="0"/>
              <a:t>Cookie</a:t>
            </a:r>
            <a:r>
              <a:rPr lang="ja-JP" altLang="en-US" sz="1600" dirty="0"/>
              <a:t>を作成するためのタグです。</a:t>
            </a:r>
            <a:endParaRPr lang="en-US" altLang="ja-JP" sz="1600" dirty="0"/>
          </a:p>
          <a:p>
            <a:pPr>
              <a:lnSpc>
                <a:spcPct val="120000"/>
              </a:lnSpc>
              <a:spcBef>
                <a:spcPts val="0"/>
              </a:spcBef>
            </a:pPr>
            <a:r>
              <a:rPr lang="en-US" altLang="ja-JP" sz="1600" dirty="0"/>
              <a:t>1st party Cookie</a:t>
            </a:r>
            <a:r>
              <a:rPr lang="ja-JP" altLang="en-US" sz="1600" dirty="0"/>
              <a:t>を作成するために、</a:t>
            </a:r>
            <a:r>
              <a:rPr lang="ja-JP" altLang="en-US" sz="1600" dirty="0">
                <a:solidFill>
                  <a:schemeClr val="accent6"/>
                </a:solidFill>
              </a:rPr>
              <a:t>広告主様のウェブサイトに実装します。</a:t>
            </a:r>
            <a:endParaRPr lang="en-US" altLang="ja-JP" sz="1600" dirty="0">
              <a:solidFill>
                <a:schemeClr val="accent6"/>
              </a:solidFill>
            </a:endParaRPr>
          </a:p>
          <a:p>
            <a:pPr>
              <a:lnSpc>
                <a:spcPct val="120000"/>
              </a:lnSpc>
              <a:spcBef>
                <a:spcPts val="0"/>
              </a:spcBef>
            </a:pPr>
            <a:r>
              <a:rPr lang="en-US" altLang="ja-JP" sz="1600" dirty="0"/>
              <a:t>Cookie</a:t>
            </a:r>
            <a:r>
              <a:rPr lang="ja-JP" altLang="en-US" sz="1600" dirty="0"/>
              <a:t>の作成には、「自動タグ設定」により</a:t>
            </a:r>
            <a:r>
              <a:rPr lang="en-US" altLang="ja-JP" sz="1600" dirty="0"/>
              <a:t>URL</a:t>
            </a:r>
            <a:r>
              <a:rPr lang="ja-JP" altLang="en-US" sz="1600" dirty="0"/>
              <a:t>に付与された「</a:t>
            </a:r>
            <a:r>
              <a:rPr lang="en-US" altLang="ja-JP" sz="1600" dirty="0"/>
              <a:t>YCLID</a:t>
            </a:r>
            <a:r>
              <a:rPr lang="ja-JP" altLang="en-US" sz="1600" dirty="0"/>
              <a:t>」が必要に</a:t>
            </a:r>
            <a:r>
              <a:rPr lang="ja-JP" altLang="en-US" sz="1600"/>
              <a:t>なります。</a:t>
            </a:r>
            <a:endParaRPr lang="en-US" altLang="ja-JP" sz="1600" dirty="0"/>
          </a:p>
          <a:p>
            <a:pPr>
              <a:lnSpc>
                <a:spcPct val="120000"/>
              </a:lnSpc>
              <a:spcBef>
                <a:spcPts val="0"/>
              </a:spcBef>
            </a:pPr>
            <a:endParaRPr lang="en-US" altLang="ja-JP" sz="1600" dirty="0"/>
          </a:p>
          <a:p>
            <a:pPr>
              <a:lnSpc>
                <a:spcPct val="120000"/>
              </a:lnSpc>
              <a:spcBef>
                <a:spcPts val="0"/>
              </a:spcBef>
            </a:pPr>
            <a:endParaRPr lang="en-US" altLang="ja-JP" sz="1600" dirty="0"/>
          </a:p>
          <a:p>
            <a:pPr>
              <a:lnSpc>
                <a:spcPct val="120000"/>
              </a:lnSpc>
              <a:spcBef>
                <a:spcPts val="0"/>
              </a:spcBef>
            </a:pPr>
            <a:endParaRPr lang="en-US" altLang="ja-JP" sz="1600" dirty="0"/>
          </a:p>
          <a:p>
            <a:pPr>
              <a:lnSpc>
                <a:spcPct val="120000"/>
              </a:lnSpc>
              <a:spcBef>
                <a:spcPts val="0"/>
              </a:spcBef>
            </a:pPr>
            <a:endParaRPr lang="en-US" altLang="ja-JP" sz="1600" dirty="0"/>
          </a:p>
        </p:txBody>
      </p:sp>
      <p:sp>
        <p:nvSpPr>
          <p:cNvPr id="11" name="テキスト プレースホルダー 1">
            <a:extLst>
              <a:ext uri="{FF2B5EF4-FFF2-40B4-BE49-F238E27FC236}">
                <a16:creationId xmlns:a16="http://schemas.microsoft.com/office/drawing/2014/main" id="{B5B54249-631E-6E4D-ABD8-2FE9EF2FA949}"/>
              </a:ext>
            </a:extLst>
          </p:cNvPr>
          <p:cNvSpPr txBox="1">
            <a:spLocks/>
          </p:cNvSpPr>
          <p:nvPr/>
        </p:nvSpPr>
        <p:spPr>
          <a:xfrm>
            <a:off x="344488" y="2357032"/>
            <a:ext cx="6260310" cy="770397"/>
          </a:xfrm>
          <a:prstGeom prst="rect">
            <a:avLst/>
          </a:prstGeom>
          <a:solidFill>
            <a:schemeClr val="bg1">
              <a:lumMod val="95000"/>
            </a:schemeClr>
          </a:solidFill>
          <a:ln>
            <a:solidFill>
              <a:schemeClr val="accent3"/>
            </a:solidFill>
          </a:ln>
        </p:spPr>
        <p:txBody>
          <a:bodyPr vert="horz" lIns="91440" tIns="108000" rIns="91440" bIns="108000" rtlCol="0">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200" dirty="0"/>
              <a:t>&lt;script type="text/</a:t>
            </a:r>
            <a:r>
              <a:rPr lang="en-US" altLang="ja-JP" sz="1200" dirty="0" err="1"/>
              <a:t>javascript</a:t>
            </a:r>
            <a:r>
              <a:rPr lang="en-US" altLang="ja-JP" sz="1200" dirty="0"/>
              <a:t>"&gt;</a:t>
            </a:r>
          </a:p>
          <a:p>
            <a:r>
              <a:rPr lang="en-US" altLang="ja-JP" sz="1200" dirty="0" err="1"/>
              <a:t>ytag</a:t>
            </a:r>
            <a:r>
              <a:rPr lang="en-US" altLang="ja-JP" sz="1200" dirty="0"/>
              <a:t>({"type":"</a:t>
            </a:r>
            <a:r>
              <a:rPr lang="en-US" altLang="ja-JP" sz="1200" dirty="0" err="1"/>
              <a:t>ycl_cookie</a:t>
            </a:r>
            <a:r>
              <a:rPr lang="en-US" altLang="ja-JP" sz="1200" dirty="0"/>
              <a:t>"});</a:t>
            </a:r>
          </a:p>
          <a:p>
            <a:r>
              <a:rPr lang="en-US" altLang="ja-JP" sz="1200" dirty="0"/>
              <a:t>&lt;/script&gt;</a:t>
            </a:r>
          </a:p>
          <a:p>
            <a:endParaRPr lang="en-US" altLang="ja-JP" sz="1200" dirty="0"/>
          </a:p>
        </p:txBody>
      </p:sp>
      <p:sp>
        <p:nvSpPr>
          <p:cNvPr id="13" name="テキスト ボックス 12">
            <a:extLst>
              <a:ext uri="{FF2B5EF4-FFF2-40B4-BE49-F238E27FC236}">
                <a16:creationId xmlns:a16="http://schemas.microsoft.com/office/drawing/2014/main" id="{8A2D3F7F-DFFF-1543-AA5B-69A024F176AF}"/>
              </a:ext>
            </a:extLst>
          </p:cNvPr>
          <p:cNvSpPr txBox="1"/>
          <p:nvPr/>
        </p:nvSpPr>
        <p:spPr>
          <a:xfrm>
            <a:off x="777813" y="3143413"/>
            <a:ext cx="7631571" cy="573619"/>
          </a:xfrm>
          <a:prstGeom prst="rect">
            <a:avLst/>
          </a:prstGeom>
          <a:noFill/>
        </p:spPr>
        <p:txBody>
          <a:bodyPr wrap="square" rtlCol="0">
            <a:spAutoFit/>
          </a:bodyPr>
          <a:lstStyle/>
          <a:p>
            <a:pPr>
              <a:lnSpc>
                <a:spcPct val="120000"/>
              </a:lnSpc>
            </a:pPr>
            <a:r>
              <a:rPr lang="ja-JP" altLang="ja-JP" sz="1600" b="1" dirty="0">
                <a:solidFill>
                  <a:schemeClr val="accent6"/>
                </a:solidFill>
              </a:rPr>
              <a:t>動作させるには、</a:t>
            </a:r>
            <a:r>
              <a:rPr lang="ja-JP" altLang="en-US" sz="1600" b="1" dirty="0">
                <a:solidFill>
                  <a:schemeClr val="accent6"/>
                </a:solidFill>
              </a:rPr>
              <a:t>合わせて</a:t>
            </a:r>
            <a:r>
              <a:rPr lang="ja-JP" altLang="ja-JP" sz="1600" b="1" dirty="0">
                <a:solidFill>
                  <a:schemeClr val="accent6"/>
                </a:solidFill>
              </a:rPr>
              <a:t>サイトジェネラルタグの</a:t>
            </a:r>
            <a:r>
              <a:rPr lang="ja-JP" altLang="en-US" sz="1600" b="1" dirty="0">
                <a:solidFill>
                  <a:schemeClr val="accent6"/>
                </a:solidFill>
              </a:rPr>
              <a:t>実装</a:t>
            </a:r>
            <a:r>
              <a:rPr lang="ja-JP" altLang="ja-JP" sz="1600" b="1" dirty="0">
                <a:solidFill>
                  <a:schemeClr val="accent6"/>
                </a:solidFill>
              </a:rPr>
              <a:t>が必須となります。</a:t>
            </a:r>
            <a:endParaRPr lang="en-US" altLang="ja-JP" sz="1600" b="1" dirty="0">
              <a:solidFill>
                <a:schemeClr val="accent6"/>
              </a:solidFill>
            </a:endParaRPr>
          </a:p>
          <a:p>
            <a:pPr>
              <a:lnSpc>
                <a:spcPct val="120000"/>
              </a:lnSpc>
            </a:pPr>
            <a:r>
              <a:rPr lang="ja-JP" altLang="ja-JP" sz="1050" dirty="0">
                <a:latin typeface="+mn-ea"/>
                <a:cs typeface="Times New Roman" panose="02020603050405020304" pitchFamily="18" charset="0"/>
              </a:rPr>
              <a:t>サイトジェネラルタグ</a:t>
            </a:r>
            <a:r>
              <a:rPr lang="ja-JP" altLang="en-US" sz="1050" dirty="0">
                <a:latin typeface="+mn-ea"/>
                <a:cs typeface="Times New Roman" panose="02020603050405020304" pitchFamily="18" charset="0"/>
              </a:rPr>
              <a:t>とは：</a:t>
            </a:r>
            <a:r>
              <a:rPr lang="ja-JP" altLang="en-US" sz="1050" dirty="0">
                <a:latin typeface="+mn-ea"/>
              </a:rPr>
              <a:t>各トラッキングタグを統合的に管理し、実行させるためのタグです。</a:t>
            </a:r>
            <a:endParaRPr kumimoji="1" lang="en-US" altLang="ja-JP" sz="1050" dirty="0"/>
          </a:p>
        </p:txBody>
      </p:sp>
      <p:sp>
        <p:nvSpPr>
          <p:cNvPr id="15" name="テキスト ボックス 14">
            <a:extLst>
              <a:ext uri="{FF2B5EF4-FFF2-40B4-BE49-F238E27FC236}">
                <a16:creationId xmlns:a16="http://schemas.microsoft.com/office/drawing/2014/main" id="{8A2D3F7F-DFFF-1543-AA5B-69A024F176AF}"/>
              </a:ext>
            </a:extLst>
          </p:cNvPr>
          <p:cNvSpPr txBox="1"/>
          <p:nvPr/>
        </p:nvSpPr>
        <p:spPr>
          <a:xfrm>
            <a:off x="245959" y="1988840"/>
            <a:ext cx="9414081" cy="369332"/>
          </a:xfrm>
          <a:prstGeom prst="rect">
            <a:avLst/>
          </a:prstGeom>
          <a:noFill/>
        </p:spPr>
        <p:txBody>
          <a:bodyPr wrap="square" rtlCol="0">
            <a:spAutoFit/>
          </a:bodyPr>
          <a:lstStyle/>
          <a:p>
            <a:r>
              <a:rPr lang="ja-JP" altLang="en-US" b="1" dirty="0"/>
              <a:t>■コンバージョン測定補完機能タグのコード例</a:t>
            </a:r>
            <a:r>
              <a:rPr lang="ja-JP" altLang="en-US" b="1" dirty="0">
                <a:solidFill>
                  <a:srgbClr val="00B050"/>
                </a:solidFill>
              </a:rPr>
              <a:t>　</a:t>
            </a:r>
            <a:r>
              <a:rPr lang="en-US" altLang="ja-JP" sz="1050" dirty="0"/>
              <a:t>※</a:t>
            </a:r>
            <a:r>
              <a:rPr lang="ja-JP" altLang="en-US" sz="1050" dirty="0"/>
              <a:t>広告管理ツールよりコピーして取得してください。</a:t>
            </a:r>
            <a:endParaRPr kumimoji="1" lang="en-US" altLang="ja-JP" sz="1050" dirty="0"/>
          </a:p>
        </p:txBody>
      </p:sp>
      <p:pic>
        <p:nvPicPr>
          <p:cNvPr id="16" name="図 15"/>
          <p:cNvPicPr>
            <a:picLocks noChangeAspect="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54819" y="3143413"/>
            <a:ext cx="432048" cy="432048"/>
          </a:xfrm>
          <a:prstGeom prst="rect">
            <a:avLst/>
          </a:prstGeom>
        </p:spPr>
      </p:pic>
      <p:sp>
        <p:nvSpPr>
          <p:cNvPr id="3" name="正方形/長方形 2"/>
          <p:cNvSpPr/>
          <p:nvPr/>
        </p:nvSpPr>
        <p:spPr>
          <a:xfrm>
            <a:off x="245959" y="3776677"/>
            <a:ext cx="9417963" cy="812530"/>
          </a:xfrm>
          <a:prstGeom prst="rect">
            <a:avLst/>
          </a:prstGeom>
        </p:spPr>
        <p:txBody>
          <a:bodyPr wrap="square">
            <a:spAutoFit/>
          </a:bodyPr>
          <a:lstStyle/>
          <a:p>
            <a:pPr>
              <a:lnSpc>
                <a:spcPct val="120000"/>
              </a:lnSpc>
            </a:pPr>
            <a:r>
              <a:rPr lang="ja-JP" altLang="en-US" b="1" dirty="0"/>
              <a:t>■「サイトジェネラルタグ」</a:t>
            </a:r>
            <a:r>
              <a:rPr lang="ja-JP" altLang="en-US" b="1" dirty="0" smtClean="0"/>
              <a:t>と「</a:t>
            </a:r>
            <a:r>
              <a:rPr lang="ja-JP" altLang="en-US" b="1" dirty="0"/>
              <a:t>コンバージョン測定補完機能タグ」のコード例</a:t>
            </a:r>
            <a:endParaRPr lang="en-US" altLang="ja-JP" b="1" dirty="0"/>
          </a:p>
          <a:p>
            <a:pPr>
              <a:lnSpc>
                <a:spcPct val="120000"/>
              </a:lnSpc>
            </a:pPr>
            <a:r>
              <a:rPr lang="en-US" altLang="ja-JP" sz="1050" dirty="0"/>
              <a:t>※</a:t>
            </a:r>
            <a:r>
              <a:rPr lang="ja-JP" altLang="en-US" sz="1050" dirty="0"/>
              <a:t>広告管理ツールよりコピーして取得してください。</a:t>
            </a:r>
            <a:r>
              <a:rPr lang="en-US" altLang="ja-JP" sz="1050" dirty="0"/>
              <a:t/>
            </a:r>
            <a:br>
              <a:rPr lang="en-US" altLang="ja-JP" sz="1050" dirty="0"/>
            </a:br>
            <a:r>
              <a:rPr lang="ja-JP" altLang="en-US" sz="1050" dirty="0"/>
              <a:t>　サイトリターゲティング用タグ</a:t>
            </a:r>
            <a:r>
              <a:rPr lang="ja-JP" altLang="en-US" sz="1050" dirty="0" smtClean="0"/>
              <a:t>の</a:t>
            </a:r>
            <a:r>
              <a:rPr lang="ja-JP" altLang="en-US" sz="1050" dirty="0"/>
              <a:t>取得</a:t>
            </a:r>
            <a:r>
              <a:rPr lang="ja-JP" altLang="en-US" sz="1050" dirty="0" smtClean="0"/>
              <a:t>画面</a:t>
            </a:r>
            <a:r>
              <a:rPr lang="ja-JP" altLang="en-US" sz="1050" dirty="0"/>
              <a:t>からタグをコピーした場合には、コンバージョン測定補完機能タグは含まれませんのでご注意ください。</a:t>
            </a:r>
            <a:endParaRPr lang="en-US" altLang="ja-JP" sz="1050" dirty="0">
              <a:latin typeface="+mn-ea"/>
            </a:endParaRPr>
          </a:p>
        </p:txBody>
      </p:sp>
      <p:sp>
        <p:nvSpPr>
          <p:cNvPr id="17" name="テキスト プレースホルダー 1">
            <a:extLst>
              <a:ext uri="{FF2B5EF4-FFF2-40B4-BE49-F238E27FC236}">
                <a16:creationId xmlns:a16="http://schemas.microsoft.com/office/drawing/2014/main" id="{B5B54249-631E-6E4D-ABD8-2FE9EF2FA949}"/>
              </a:ext>
            </a:extLst>
          </p:cNvPr>
          <p:cNvSpPr txBox="1">
            <a:spLocks/>
          </p:cNvSpPr>
          <p:nvPr/>
        </p:nvSpPr>
        <p:spPr>
          <a:xfrm>
            <a:off x="344488" y="4581128"/>
            <a:ext cx="6260310" cy="1890074"/>
          </a:xfrm>
          <a:prstGeom prst="rect">
            <a:avLst/>
          </a:prstGeom>
          <a:solidFill>
            <a:schemeClr val="bg1">
              <a:lumMod val="95000"/>
            </a:schemeClr>
          </a:solidFill>
          <a:ln>
            <a:solidFill>
              <a:schemeClr val="accent3"/>
            </a:solidFill>
          </a:ln>
        </p:spPr>
        <p:txBody>
          <a:bodyPr vert="horz" lIns="91440" tIns="108000" rIns="91440" bIns="45720" rtlCol="0">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200" dirty="0"/>
              <a:t>&lt;script </a:t>
            </a:r>
            <a:r>
              <a:rPr lang="en-US" altLang="ja-JP" sz="1200" dirty="0" err="1"/>
              <a:t>async</a:t>
            </a:r>
            <a:r>
              <a:rPr lang="en-US" altLang="ja-JP" sz="1200" dirty="0"/>
              <a:t> </a:t>
            </a:r>
            <a:r>
              <a:rPr lang="en-US" altLang="ja-JP" sz="1200" dirty="0" err="1"/>
              <a:t>src</a:t>
            </a:r>
            <a:r>
              <a:rPr lang="en-US" altLang="ja-JP" sz="1200" dirty="0"/>
              <a:t>="https://s.yimg.jp/images/listing/tool/cv/ytag.js"&gt;&lt;/script&gt;</a:t>
            </a:r>
          </a:p>
          <a:p>
            <a:r>
              <a:rPr lang="en-US" altLang="ja-JP" sz="1200" dirty="0"/>
              <a:t>&lt;script&gt;</a:t>
            </a:r>
          </a:p>
          <a:p>
            <a:r>
              <a:rPr lang="en-US" altLang="ja-JP" sz="1200" dirty="0" err="1"/>
              <a:t>window.yjDataLayer</a:t>
            </a:r>
            <a:r>
              <a:rPr lang="en-US" altLang="ja-JP" sz="1200" dirty="0"/>
              <a:t> = </a:t>
            </a:r>
            <a:r>
              <a:rPr lang="en-US" altLang="ja-JP" sz="1200" dirty="0" err="1"/>
              <a:t>window.yjDataLayer</a:t>
            </a:r>
            <a:r>
              <a:rPr lang="en-US" altLang="ja-JP" sz="1200" dirty="0"/>
              <a:t> || [];</a:t>
            </a:r>
          </a:p>
          <a:p>
            <a:r>
              <a:rPr lang="en-US" altLang="ja-JP" sz="1200" dirty="0"/>
              <a:t>function </a:t>
            </a:r>
            <a:r>
              <a:rPr lang="en-US" altLang="ja-JP" sz="1200" dirty="0" err="1"/>
              <a:t>ytag</a:t>
            </a:r>
            <a:r>
              <a:rPr lang="en-US" altLang="ja-JP" sz="1200" dirty="0"/>
              <a:t>() { </a:t>
            </a:r>
            <a:r>
              <a:rPr lang="en-US" altLang="ja-JP" sz="1200" dirty="0" err="1"/>
              <a:t>yjDataLayer.push</a:t>
            </a:r>
            <a:r>
              <a:rPr lang="en-US" altLang="ja-JP" sz="1200" dirty="0"/>
              <a:t>(arguments); }</a:t>
            </a:r>
          </a:p>
          <a:p>
            <a:r>
              <a:rPr lang="en-US" altLang="ja-JP" sz="1200" dirty="0"/>
              <a:t> </a:t>
            </a:r>
          </a:p>
          <a:p>
            <a:r>
              <a:rPr lang="en-US" altLang="ja-JP" sz="1200" dirty="0" err="1"/>
              <a:t>ytag</a:t>
            </a:r>
            <a:r>
              <a:rPr lang="en-US" altLang="ja-JP" sz="1200" dirty="0"/>
              <a:t>({"type":"</a:t>
            </a:r>
            <a:r>
              <a:rPr lang="en-US" altLang="ja-JP" sz="1200" dirty="0" err="1"/>
              <a:t>ycl_cookie</a:t>
            </a:r>
            <a:r>
              <a:rPr lang="en-US" altLang="ja-JP" sz="1200" dirty="0"/>
              <a:t>"});</a:t>
            </a:r>
          </a:p>
          <a:p>
            <a:r>
              <a:rPr lang="en-US" altLang="ja-JP" sz="1200" dirty="0"/>
              <a:t> </a:t>
            </a:r>
          </a:p>
          <a:p>
            <a:r>
              <a:rPr lang="en-US" altLang="ja-JP" sz="1200" dirty="0"/>
              <a:t>&lt;/script&gt;</a:t>
            </a:r>
            <a:endParaRPr lang="ja-JP" altLang="en-US" sz="1200" dirty="0"/>
          </a:p>
          <a:p>
            <a:endParaRPr lang="en-US" altLang="ja-JP" sz="1200" dirty="0"/>
          </a:p>
        </p:txBody>
      </p:sp>
      <p:sp>
        <p:nvSpPr>
          <p:cNvPr id="12" name="四角形吹き出し 11">
            <a:extLst>
              <a:ext uri="{FF2B5EF4-FFF2-40B4-BE49-F238E27FC236}">
                <a16:creationId xmlns:a16="http://schemas.microsoft.com/office/drawing/2014/main" id="{10C7AD10-B5F2-5C49-AF9D-F5C6A184CBEA}"/>
              </a:ext>
            </a:extLst>
          </p:cNvPr>
          <p:cNvSpPr/>
          <p:nvPr/>
        </p:nvSpPr>
        <p:spPr>
          <a:xfrm>
            <a:off x="3276136" y="5729202"/>
            <a:ext cx="3189032" cy="652598"/>
          </a:xfrm>
          <a:prstGeom prst="wedgeRectCallout">
            <a:avLst>
              <a:gd name="adj1" fmla="val -35745"/>
              <a:gd name="adj2" fmla="val -78701"/>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chemeClr val="accent6"/>
                </a:solidFill>
              </a:rPr>
              <a:t>アカウントごとに異なる値はありません。</a:t>
            </a:r>
            <a:endParaRPr kumimoji="1" lang="en-US" altLang="ja-JP" sz="1200" dirty="0">
              <a:solidFill>
                <a:schemeClr val="accent6"/>
              </a:solidFill>
            </a:endParaRPr>
          </a:p>
          <a:p>
            <a:r>
              <a:rPr kumimoji="1" lang="ja-JP" altLang="en-US" sz="1200" dirty="0">
                <a:solidFill>
                  <a:schemeClr val="accent6"/>
                </a:solidFill>
              </a:rPr>
              <a:t>全アカウント一律同じタグとなります。</a:t>
            </a:r>
            <a:endParaRPr kumimoji="1" lang="en-US" altLang="ja-JP" sz="1200" dirty="0">
              <a:solidFill>
                <a:schemeClr val="accent6"/>
              </a:solidFill>
            </a:endParaRPr>
          </a:p>
        </p:txBody>
      </p:sp>
      <p:sp>
        <p:nvSpPr>
          <p:cNvPr id="18" name="右大かっこ 17"/>
          <p:cNvSpPr/>
          <p:nvPr/>
        </p:nvSpPr>
        <p:spPr>
          <a:xfrm>
            <a:off x="6681192" y="4709501"/>
            <a:ext cx="211638" cy="951747"/>
          </a:xfrm>
          <a:prstGeom prst="rightBracket">
            <a:avLst/>
          </a:prstGeom>
          <a:ln>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右大かっこ 18"/>
          <p:cNvSpPr/>
          <p:nvPr/>
        </p:nvSpPr>
        <p:spPr>
          <a:xfrm>
            <a:off x="6681192" y="5749429"/>
            <a:ext cx="211638" cy="631899"/>
          </a:xfrm>
          <a:prstGeom prst="rightBracket">
            <a:avLst/>
          </a:prstGeom>
          <a:ln>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プレースホルダー 3">
            <a:extLst>
              <a:ext uri="{FF2B5EF4-FFF2-40B4-BE49-F238E27FC236}">
                <a16:creationId xmlns:a16="http://schemas.microsoft.com/office/drawing/2014/main" id="{3EE0B584-F59F-D940-B213-F6E3B5F01F4D}"/>
              </a:ext>
            </a:extLst>
          </p:cNvPr>
          <p:cNvSpPr txBox="1">
            <a:spLocks/>
          </p:cNvSpPr>
          <p:nvPr/>
        </p:nvSpPr>
        <p:spPr>
          <a:xfrm>
            <a:off x="6969224" y="4999239"/>
            <a:ext cx="1657460" cy="523938"/>
          </a:xfrm>
          <a:prstGeom prst="rect">
            <a:avLst/>
          </a:prstGeom>
        </p:spPr>
        <p:txBody>
          <a:bodyPr vert="horz" lIns="90000" tIns="144000" rIns="91440" bIns="144000" rtlCol="0">
            <a:noAutofit/>
          </a:bodyPr>
          <a:lstStyle>
            <a:lvl1pPr marL="342900" indent="-342900" algn="l" defTabSz="914400" rtl="0" eaLnBrk="1" latinLnBrk="0" hangingPunct="1">
              <a:spcBef>
                <a:spcPct val="20000"/>
              </a:spcBef>
              <a:buFont typeface="Arial" pitchFamily="34" charset="0"/>
              <a:buNone/>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nSpc>
                <a:spcPct val="120000"/>
              </a:lnSpc>
              <a:spcBef>
                <a:spcPts val="0"/>
              </a:spcBef>
            </a:pPr>
            <a:r>
              <a:rPr lang="ja-JP" altLang="en-US" sz="1050" dirty="0"/>
              <a:t>サイトジェネラルタグ</a:t>
            </a:r>
          </a:p>
        </p:txBody>
      </p:sp>
      <p:sp>
        <p:nvSpPr>
          <p:cNvPr id="21" name="テキスト プレースホルダー 3">
            <a:extLst>
              <a:ext uri="{FF2B5EF4-FFF2-40B4-BE49-F238E27FC236}">
                <a16:creationId xmlns:a16="http://schemas.microsoft.com/office/drawing/2014/main" id="{3EE0B584-F59F-D940-B213-F6E3B5F01F4D}"/>
              </a:ext>
            </a:extLst>
          </p:cNvPr>
          <p:cNvSpPr txBox="1">
            <a:spLocks/>
          </p:cNvSpPr>
          <p:nvPr/>
        </p:nvSpPr>
        <p:spPr>
          <a:xfrm>
            <a:off x="6969224" y="5840111"/>
            <a:ext cx="2298753" cy="523938"/>
          </a:xfrm>
          <a:prstGeom prst="rect">
            <a:avLst/>
          </a:prstGeom>
        </p:spPr>
        <p:txBody>
          <a:bodyPr vert="horz" lIns="90000" tIns="144000" rIns="91440" bIns="144000" rtlCol="0">
            <a:noAutofit/>
          </a:bodyPr>
          <a:lstStyle>
            <a:lvl1pPr marL="342900" indent="-342900" algn="l" defTabSz="914400" rtl="0" eaLnBrk="1" latinLnBrk="0" hangingPunct="1">
              <a:spcBef>
                <a:spcPct val="20000"/>
              </a:spcBef>
              <a:buFont typeface="Arial" pitchFamily="34" charset="0"/>
              <a:buNone/>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nSpc>
                <a:spcPct val="120000"/>
              </a:lnSpc>
              <a:spcBef>
                <a:spcPts val="0"/>
              </a:spcBef>
            </a:pPr>
            <a:r>
              <a:rPr lang="ja-JP" altLang="en-US" sz="1050" dirty="0"/>
              <a:t>コンバージョン測定補完機能タグ</a:t>
            </a:r>
          </a:p>
        </p:txBody>
      </p:sp>
    </p:spTree>
    <p:extLst>
      <p:ext uri="{BB962C8B-B14F-4D97-AF65-F5344CB8AC3E}">
        <p14:creationId xmlns:p14="http://schemas.microsoft.com/office/powerpoint/2010/main" val="24777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4221088"/>
            <a:ext cx="8496944" cy="1143000"/>
          </a:xfrm>
        </p:spPr>
        <p:txBody>
          <a:bodyPr>
            <a:normAutofit/>
          </a:bodyPr>
          <a:lstStyle/>
          <a:p>
            <a:pPr algn="l"/>
            <a:r>
              <a:rPr lang="ja-JP" altLang="en-US" sz="3600" b="1"/>
              <a:t>導入方法</a:t>
            </a:r>
            <a:endParaRPr kumimoji="1" lang="ja-JP" altLang="en-US" sz="3600" b="1" dirty="0"/>
          </a:p>
        </p:txBody>
      </p:sp>
      <p:sp>
        <p:nvSpPr>
          <p:cNvPr id="3" name="フッター プレースホルダー 2"/>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4" name="スライド番号プレースホルダー 3"/>
          <p:cNvSpPr>
            <a:spLocks noGrp="1"/>
          </p:cNvSpPr>
          <p:nvPr>
            <p:ph type="sldNum" sz="quarter" idx="4"/>
          </p:nvPr>
        </p:nvSpPr>
        <p:spPr/>
        <p:txBody>
          <a:bodyPr/>
          <a:lstStyle/>
          <a:p>
            <a:fld id="{F9BD7636-22E7-4304-ABE2-16A3D163D5E1}" type="slidenum">
              <a:rPr lang="ja-JP" altLang="en-US" smtClean="0"/>
              <a:pPr/>
              <a:t>11</a:t>
            </a:fld>
            <a:endParaRPr lang="ja-JP" altLang="en-US"/>
          </a:p>
        </p:txBody>
      </p:sp>
      <p:sp>
        <p:nvSpPr>
          <p:cNvPr id="5" name="タイトル 1"/>
          <p:cNvSpPr txBox="1">
            <a:spLocks/>
          </p:cNvSpPr>
          <p:nvPr/>
        </p:nvSpPr>
        <p:spPr>
          <a:xfrm>
            <a:off x="272480" y="3642661"/>
            <a:ext cx="849694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000" kern="1200">
                <a:solidFill>
                  <a:schemeClr val="tx1"/>
                </a:solidFill>
                <a:latin typeface="+mj-lt"/>
                <a:ea typeface="+mj-ea"/>
                <a:cs typeface="+mj-cs"/>
              </a:defRPr>
            </a:lvl1pPr>
          </a:lstStyle>
          <a:p>
            <a:pPr algn="l"/>
            <a:r>
              <a:rPr lang="en-US" altLang="ja-JP" sz="2000" dirty="0">
                <a:solidFill>
                  <a:schemeClr val="accent2"/>
                </a:solidFill>
              </a:rPr>
              <a:t>Yahoo!</a:t>
            </a:r>
            <a:r>
              <a:rPr lang="ja-JP" altLang="en-US" sz="2000" dirty="0">
                <a:solidFill>
                  <a:schemeClr val="accent2"/>
                </a:solidFill>
              </a:rPr>
              <a:t>プロモーション広告 </a:t>
            </a:r>
            <a:r>
              <a:rPr lang="ja-JP" altLang="en-US" sz="2000" dirty="0">
                <a:solidFill>
                  <a:schemeClr val="bg1">
                    <a:lumMod val="65000"/>
                  </a:schemeClr>
                </a:solidFill>
              </a:rPr>
              <a:t>コンバージョン測定補完機能</a:t>
            </a:r>
            <a:r>
              <a:rPr lang="ja-JP" altLang="en-US" sz="2000" dirty="0">
                <a:solidFill>
                  <a:schemeClr val="accent2"/>
                </a:solidFill>
              </a:rPr>
              <a:t>導入手順書</a:t>
            </a:r>
          </a:p>
        </p:txBody>
      </p:sp>
    </p:spTree>
    <p:extLst>
      <p:ext uri="{BB962C8B-B14F-4D97-AF65-F5344CB8AC3E}">
        <p14:creationId xmlns:p14="http://schemas.microsoft.com/office/powerpoint/2010/main" val="235824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9253D-3F5D-E044-B0BF-C76E045CFB3B}"/>
              </a:ext>
            </a:extLst>
          </p:cNvPr>
          <p:cNvSpPr>
            <a:spLocks noGrp="1"/>
          </p:cNvSpPr>
          <p:nvPr>
            <p:ph type="title"/>
          </p:nvPr>
        </p:nvSpPr>
        <p:spPr/>
        <p:txBody>
          <a:bodyPr/>
          <a:lstStyle/>
          <a:p>
            <a:r>
              <a:rPr kumimoji="1" lang="ja-JP" altLang="en-US" sz="2000"/>
              <a:t>導入手順について</a:t>
            </a:r>
          </a:p>
        </p:txBody>
      </p:sp>
      <p:sp>
        <p:nvSpPr>
          <p:cNvPr id="3" name="コンテンツ プレースホルダー 2">
            <a:extLst>
              <a:ext uri="{FF2B5EF4-FFF2-40B4-BE49-F238E27FC236}">
                <a16:creationId xmlns:a16="http://schemas.microsoft.com/office/drawing/2014/main" id="{8271344B-AEFB-104B-82AC-9BB7C375D2DE}"/>
              </a:ext>
            </a:extLst>
          </p:cNvPr>
          <p:cNvSpPr>
            <a:spLocks noGrp="1"/>
          </p:cNvSpPr>
          <p:nvPr>
            <p:ph sz="quarter" idx="13"/>
          </p:nvPr>
        </p:nvSpPr>
        <p:spPr>
          <a:xfrm>
            <a:off x="273050" y="908051"/>
            <a:ext cx="9359900" cy="4887328"/>
          </a:xfrm>
        </p:spPr>
        <p:txBody>
          <a:bodyPr/>
          <a:lstStyle/>
          <a:p>
            <a:pPr marL="12700" indent="-12700">
              <a:lnSpc>
                <a:spcPct val="120000"/>
              </a:lnSpc>
              <a:spcBef>
                <a:spcPts val="0"/>
              </a:spcBef>
            </a:pPr>
            <a:r>
              <a:rPr lang="en-US" altLang="ja-JP" sz="1600" dirty="0"/>
              <a:t>Yahoo!</a:t>
            </a:r>
            <a:r>
              <a:rPr lang="ja-JP" altLang="en-US" sz="1600" dirty="0"/>
              <a:t>プロモーション広告にてコンバージョン計測の補完を導入する手順は、ご利用状況によって</a:t>
            </a:r>
            <a:endParaRPr lang="en-US" altLang="ja-JP" sz="1600" dirty="0"/>
          </a:p>
          <a:p>
            <a:pPr marL="12700" indent="-12700">
              <a:lnSpc>
                <a:spcPct val="120000"/>
              </a:lnSpc>
              <a:spcBef>
                <a:spcPts val="0"/>
              </a:spcBef>
            </a:pPr>
            <a:r>
              <a:rPr lang="ja-JP" altLang="en-US" sz="1600" dirty="0"/>
              <a:t>異なります。以下のチャートをもとに、該当する手順をご確認ください。</a:t>
            </a:r>
            <a:endParaRPr kumimoji="1" lang="ja-JP" altLang="en-US" sz="1600" dirty="0"/>
          </a:p>
        </p:txBody>
      </p:sp>
      <p:sp>
        <p:nvSpPr>
          <p:cNvPr id="5" name="スライド番号プレースホルダー 4">
            <a:extLst>
              <a:ext uri="{FF2B5EF4-FFF2-40B4-BE49-F238E27FC236}">
                <a16:creationId xmlns:a16="http://schemas.microsoft.com/office/drawing/2014/main" id="{ABF4BE1D-0DC0-754E-86DF-102AE2C4050D}"/>
              </a:ext>
            </a:extLst>
          </p:cNvPr>
          <p:cNvSpPr>
            <a:spLocks noGrp="1"/>
          </p:cNvSpPr>
          <p:nvPr>
            <p:ph type="sldNum" sz="quarter" idx="4"/>
          </p:nvPr>
        </p:nvSpPr>
        <p:spPr>
          <a:xfrm>
            <a:off x="7394128" y="6453336"/>
            <a:ext cx="2311400" cy="365125"/>
          </a:xfrm>
        </p:spPr>
        <p:txBody>
          <a:bodyPr/>
          <a:lstStyle/>
          <a:p>
            <a:fld id="{F9BD7636-22E7-4304-ABE2-16A3D163D5E1}" type="slidenum">
              <a:rPr lang="ja-JP" altLang="en-US" smtClean="0"/>
              <a:pPr/>
              <a:t>12</a:t>
            </a:fld>
            <a:endParaRPr lang="ja-JP" altLang="en-US"/>
          </a:p>
        </p:txBody>
      </p:sp>
      <p:sp>
        <p:nvSpPr>
          <p:cNvPr id="32" name="フッター プレースホルダー 3">
            <a:extLst>
              <a:ext uri="{FF2B5EF4-FFF2-40B4-BE49-F238E27FC236}">
                <a16:creationId xmlns:a16="http://schemas.microsoft.com/office/drawing/2014/main" id="{DE04AE97-196F-E34E-89C2-71B8D0687ECD}"/>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
        <p:nvSpPr>
          <p:cNvPr id="94" name="正方形/長方形 93">
            <a:extLst>
              <a:ext uri="{FF2B5EF4-FFF2-40B4-BE49-F238E27FC236}">
                <a16:creationId xmlns:a16="http://schemas.microsoft.com/office/drawing/2014/main" id="{6D1483CC-9DC0-294F-9BBE-23ECCBF4CFBD}"/>
              </a:ext>
            </a:extLst>
          </p:cNvPr>
          <p:cNvSpPr/>
          <p:nvPr/>
        </p:nvSpPr>
        <p:spPr>
          <a:xfrm>
            <a:off x="4534225" y="3140968"/>
            <a:ext cx="3731143" cy="762802"/>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50000"/>
              </a:lnSpc>
            </a:pPr>
            <a:r>
              <a:rPr kumimoji="1" lang="en-US" altLang="ja-JP" sz="1200" dirty="0">
                <a:solidFill>
                  <a:schemeClr val="tx2"/>
                </a:solidFill>
              </a:rPr>
              <a:t>YDN</a:t>
            </a:r>
            <a:r>
              <a:rPr kumimoji="1" lang="ja-JP" altLang="en-US" sz="1200" dirty="0">
                <a:solidFill>
                  <a:schemeClr val="tx2"/>
                </a:solidFill>
              </a:rPr>
              <a:t>のサイトリターゲティングを利用</a:t>
            </a:r>
          </a:p>
        </p:txBody>
      </p:sp>
      <p:sp>
        <p:nvSpPr>
          <p:cNvPr id="118" name="テキスト ボックス 117">
            <a:extLst>
              <a:ext uri="{FF2B5EF4-FFF2-40B4-BE49-F238E27FC236}">
                <a16:creationId xmlns:a16="http://schemas.microsoft.com/office/drawing/2014/main" id="{838D6DD3-46BB-6A48-BF80-0BB8ADC2944E}"/>
              </a:ext>
            </a:extLst>
          </p:cNvPr>
          <p:cNvSpPr txBox="1"/>
          <p:nvPr/>
        </p:nvSpPr>
        <p:spPr>
          <a:xfrm>
            <a:off x="5494959" y="4151723"/>
            <a:ext cx="389850" cy="276999"/>
          </a:xfrm>
          <a:prstGeom prst="rect">
            <a:avLst/>
          </a:prstGeom>
          <a:noFill/>
        </p:spPr>
        <p:txBody>
          <a:bodyPr wrap="none" rtlCol="0">
            <a:spAutoFit/>
          </a:bodyPr>
          <a:lstStyle/>
          <a:p>
            <a:r>
              <a:rPr kumimoji="1" lang="en-US" altLang="ja-JP" sz="1200" dirty="0"/>
              <a:t>No</a:t>
            </a:r>
            <a:endParaRPr kumimoji="1" lang="ja-JP" altLang="en-US" sz="1200" dirty="0"/>
          </a:p>
        </p:txBody>
      </p:sp>
      <p:sp>
        <p:nvSpPr>
          <p:cNvPr id="119" name="テキスト ボックス 118">
            <a:extLst>
              <a:ext uri="{FF2B5EF4-FFF2-40B4-BE49-F238E27FC236}">
                <a16:creationId xmlns:a16="http://schemas.microsoft.com/office/drawing/2014/main" id="{79849D2F-0CE1-6348-8CBB-7C6C03812DD7}"/>
              </a:ext>
            </a:extLst>
          </p:cNvPr>
          <p:cNvSpPr txBox="1"/>
          <p:nvPr/>
        </p:nvSpPr>
        <p:spPr>
          <a:xfrm>
            <a:off x="6580749" y="4151723"/>
            <a:ext cx="437877" cy="276999"/>
          </a:xfrm>
          <a:prstGeom prst="rect">
            <a:avLst/>
          </a:prstGeom>
          <a:noFill/>
        </p:spPr>
        <p:txBody>
          <a:bodyPr wrap="none" rtlCol="0">
            <a:spAutoFit/>
          </a:bodyPr>
          <a:lstStyle/>
          <a:p>
            <a:r>
              <a:rPr kumimoji="1" lang="en-US" altLang="ja-JP" sz="1200" dirty="0"/>
              <a:t>Yes</a:t>
            </a:r>
            <a:endParaRPr kumimoji="1" lang="ja-JP" altLang="en-US" sz="1200" dirty="0"/>
          </a:p>
        </p:txBody>
      </p:sp>
      <p:sp>
        <p:nvSpPr>
          <p:cNvPr id="48" name="正方形/長方形 47">
            <a:extLst>
              <a:ext uri="{FF2B5EF4-FFF2-40B4-BE49-F238E27FC236}">
                <a16:creationId xmlns:a16="http://schemas.microsoft.com/office/drawing/2014/main" id="{6D1483CC-9DC0-294F-9BBE-23ECCBF4CFBD}"/>
              </a:ext>
            </a:extLst>
          </p:cNvPr>
          <p:cNvSpPr/>
          <p:nvPr/>
        </p:nvSpPr>
        <p:spPr>
          <a:xfrm>
            <a:off x="1280592" y="1996589"/>
            <a:ext cx="2492585" cy="829432"/>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50000"/>
              </a:lnSpc>
            </a:pPr>
            <a:r>
              <a:rPr kumimoji="1" lang="ja-JP" altLang="en-US" sz="1200" dirty="0">
                <a:solidFill>
                  <a:schemeClr val="tx2"/>
                </a:solidFill>
              </a:rPr>
              <a:t>スポンサードサーチのみ利用</a:t>
            </a:r>
          </a:p>
        </p:txBody>
      </p:sp>
      <p:sp>
        <p:nvSpPr>
          <p:cNvPr id="49" name="正方形/長方形 48">
            <a:extLst>
              <a:ext uri="{FF2B5EF4-FFF2-40B4-BE49-F238E27FC236}">
                <a16:creationId xmlns:a16="http://schemas.microsoft.com/office/drawing/2014/main" id="{6D1483CC-9DC0-294F-9BBE-23ECCBF4CFBD}"/>
              </a:ext>
            </a:extLst>
          </p:cNvPr>
          <p:cNvSpPr/>
          <p:nvPr/>
        </p:nvSpPr>
        <p:spPr>
          <a:xfrm>
            <a:off x="4534225" y="1988840"/>
            <a:ext cx="3731143" cy="837180"/>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50000"/>
              </a:lnSpc>
            </a:pPr>
            <a:r>
              <a:rPr kumimoji="1" lang="en-US" altLang="ja-JP" sz="1200" dirty="0">
                <a:solidFill>
                  <a:schemeClr val="tx2"/>
                </a:solidFill>
              </a:rPr>
              <a:t>YDN</a:t>
            </a:r>
            <a:r>
              <a:rPr kumimoji="1" lang="ja-JP" altLang="en-US" sz="1200" dirty="0">
                <a:solidFill>
                  <a:schemeClr val="tx2"/>
                </a:solidFill>
              </a:rPr>
              <a:t>のみ　</a:t>
            </a:r>
            <a:endParaRPr kumimoji="1" lang="en-US" altLang="ja-JP" sz="1200" dirty="0">
              <a:solidFill>
                <a:schemeClr val="tx2"/>
              </a:solidFill>
            </a:endParaRPr>
          </a:p>
          <a:p>
            <a:pPr algn="ctr">
              <a:lnSpc>
                <a:spcPct val="150000"/>
              </a:lnSpc>
            </a:pPr>
            <a:r>
              <a:rPr lang="ja-JP" altLang="en-US" sz="1000" dirty="0">
                <a:solidFill>
                  <a:schemeClr val="tx2"/>
                </a:solidFill>
              </a:rPr>
              <a:t>または</a:t>
            </a:r>
            <a:endParaRPr kumimoji="1" lang="en-US" altLang="ja-JP" sz="1000" dirty="0">
              <a:solidFill>
                <a:schemeClr val="tx2"/>
              </a:solidFill>
            </a:endParaRPr>
          </a:p>
          <a:p>
            <a:pPr algn="ctr">
              <a:lnSpc>
                <a:spcPct val="150000"/>
              </a:lnSpc>
            </a:pPr>
            <a:r>
              <a:rPr kumimoji="1" lang="ja-JP" altLang="en-US" sz="1200" dirty="0">
                <a:solidFill>
                  <a:schemeClr val="tx2"/>
                </a:solidFill>
              </a:rPr>
              <a:t>スポンサードサーチ・</a:t>
            </a:r>
            <a:r>
              <a:rPr kumimoji="1" lang="en-US" altLang="ja-JP" sz="1200" dirty="0">
                <a:solidFill>
                  <a:schemeClr val="tx2"/>
                </a:solidFill>
              </a:rPr>
              <a:t>YDN</a:t>
            </a:r>
            <a:r>
              <a:rPr lang="ja-JP" altLang="en-US" sz="1200" dirty="0">
                <a:solidFill>
                  <a:schemeClr val="tx2"/>
                </a:solidFill>
              </a:rPr>
              <a:t>どちらも</a:t>
            </a:r>
            <a:r>
              <a:rPr kumimoji="1" lang="ja-JP" altLang="en-US" sz="1200" dirty="0">
                <a:solidFill>
                  <a:schemeClr val="tx2"/>
                </a:solidFill>
              </a:rPr>
              <a:t>利用</a:t>
            </a:r>
          </a:p>
        </p:txBody>
      </p:sp>
      <p:sp>
        <p:nvSpPr>
          <p:cNvPr id="54" name="正方形/長方形 53">
            <a:extLst>
              <a:ext uri="{FF2B5EF4-FFF2-40B4-BE49-F238E27FC236}">
                <a16:creationId xmlns:a16="http://schemas.microsoft.com/office/drawing/2014/main" id="{90DB41A1-65F2-E64C-BB17-0A62FC1F2EFB}"/>
              </a:ext>
            </a:extLst>
          </p:cNvPr>
          <p:cNvSpPr/>
          <p:nvPr/>
        </p:nvSpPr>
        <p:spPr>
          <a:xfrm>
            <a:off x="1276996" y="4869160"/>
            <a:ext cx="2487549" cy="744956"/>
          </a:xfrm>
          <a:prstGeom prst="rect">
            <a:avLst/>
          </a:prstGeom>
          <a:solidFill>
            <a:schemeClr val="accent6"/>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50000"/>
              </a:lnSpc>
            </a:pPr>
            <a:r>
              <a:rPr lang="ja-JP" altLang="en-US" sz="1200" dirty="0">
                <a:solidFill>
                  <a:schemeClr val="bg1"/>
                </a:solidFill>
              </a:rPr>
              <a:t>導入手順　</a:t>
            </a:r>
            <a:r>
              <a:rPr lang="en-US" altLang="ja-JP" sz="1200" dirty="0">
                <a:solidFill>
                  <a:schemeClr val="bg1"/>
                </a:solidFill>
              </a:rPr>
              <a:t>P.14-16</a:t>
            </a:r>
            <a:r>
              <a:rPr lang="ja-JP" altLang="en-US" sz="1200" dirty="0">
                <a:solidFill>
                  <a:schemeClr val="bg1"/>
                </a:solidFill>
              </a:rPr>
              <a:t>参照</a:t>
            </a:r>
          </a:p>
        </p:txBody>
      </p:sp>
      <p:cxnSp>
        <p:nvCxnSpPr>
          <p:cNvPr id="24" name="直線矢印コネクタ 23">
            <a:extLst>
              <a:ext uri="{FF2B5EF4-FFF2-40B4-BE49-F238E27FC236}">
                <a16:creationId xmlns:a16="http://schemas.microsoft.com/office/drawing/2014/main" id="{8CDFB769-D338-6440-8D65-99ED51193379}"/>
              </a:ext>
            </a:extLst>
          </p:cNvPr>
          <p:cNvCxnSpPr>
            <a:stCxn id="49" idx="2"/>
            <a:endCxn id="94" idx="0"/>
          </p:cNvCxnSpPr>
          <p:nvPr/>
        </p:nvCxnSpPr>
        <p:spPr>
          <a:xfrm>
            <a:off x="6399797" y="2826020"/>
            <a:ext cx="0" cy="314948"/>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カギ線コネクタ 32"/>
          <p:cNvCxnSpPr>
            <a:stCxn id="94" idx="2"/>
            <a:endCxn id="54" idx="0"/>
          </p:cNvCxnSpPr>
          <p:nvPr/>
        </p:nvCxnSpPr>
        <p:spPr>
          <a:xfrm rot="5400000">
            <a:off x="3977589" y="2446952"/>
            <a:ext cx="965390" cy="387902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8CDFB769-D338-6440-8D65-99ED51193379}"/>
              </a:ext>
            </a:extLst>
          </p:cNvPr>
          <p:cNvCxnSpPr>
            <a:stCxn id="48" idx="2"/>
            <a:endCxn id="54" idx="0"/>
          </p:cNvCxnSpPr>
          <p:nvPr/>
        </p:nvCxnSpPr>
        <p:spPr>
          <a:xfrm flipH="1">
            <a:off x="2520771" y="2826021"/>
            <a:ext cx="6114" cy="2043139"/>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6" name="カギ線コネクタ 45"/>
          <p:cNvCxnSpPr>
            <a:stCxn id="94" idx="2"/>
            <a:endCxn id="50" idx="0"/>
          </p:cNvCxnSpPr>
          <p:nvPr/>
        </p:nvCxnSpPr>
        <p:spPr>
          <a:xfrm rot="16200000" flipH="1">
            <a:off x="6152169" y="4151398"/>
            <a:ext cx="965390" cy="47013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90DB41A1-65F2-E64C-BB17-0A62FC1F2EFB}"/>
              </a:ext>
            </a:extLst>
          </p:cNvPr>
          <p:cNvSpPr/>
          <p:nvPr/>
        </p:nvSpPr>
        <p:spPr>
          <a:xfrm>
            <a:off x="5601072" y="4869160"/>
            <a:ext cx="2537717" cy="744956"/>
          </a:xfrm>
          <a:prstGeom prst="rect">
            <a:avLst/>
          </a:prstGeom>
          <a:solidFill>
            <a:schemeClr val="accent6"/>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50000"/>
              </a:lnSpc>
            </a:pPr>
            <a:r>
              <a:rPr lang="ja-JP" altLang="en-US" sz="1200" dirty="0">
                <a:solidFill>
                  <a:schemeClr val="bg1"/>
                </a:solidFill>
              </a:rPr>
              <a:t>導入手順　</a:t>
            </a:r>
            <a:r>
              <a:rPr lang="en-US" altLang="ja-JP" sz="1200" dirty="0">
                <a:solidFill>
                  <a:schemeClr val="bg1"/>
                </a:solidFill>
              </a:rPr>
              <a:t>P.14-27</a:t>
            </a:r>
            <a:r>
              <a:rPr lang="ja-JP" altLang="en-US" sz="1200" dirty="0">
                <a:solidFill>
                  <a:schemeClr val="bg1"/>
                </a:solidFill>
              </a:rPr>
              <a:t>参照</a:t>
            </a:r>
          </a:p>
        </p:txBody>
      </p:sp>
      <p:sp>
        <p:nvSpPr>
          <p:cNvPr id="52" name="正方形/長方形 51"/>
          <p:cNvSpPr/>
          <p:nvPr/>
        </p:nvSpPr>
        <p:spPr>
          <a:xfrm>
            <a:off x="560512" y="6000392"/>
            <a:ext cx="8363700" cy="584775"/>
          </a:xfrm>
          <a:prstGeom prst="rect">
            <a:avLst/>
          </a:prstGeom>
        </p:spPr>
        <p:txBody>
          <a:bodyPr wrap="none">
            <a:spAutoFit/>
          </a:bodyPr>
          <a:lstStyle/>
          <a:p>
            <a:r>
              <a:rPr lang="en-US" altLang="ja-JP" sz="1600" dirty="0"/>
              <a:t>※Yahoo!</a:t>
            </a:r>
            <a:r>
              <a:rPr lang="ja-JP" altLang="en-US" sz="1600" dirty="0"/>
              <a:t>タグマネージャー（</a:t>
            </a:r>
            <a:r>
              <a:rPr lang="en-US" altLang="ja-JP" sz="1600" dirty="0"/>
              <a:t>YTM)</a:t>
            </a:r>
            <a:r>
              <a:rPr lang="ja-JP" altLang="en-US" sz="1600" dirty="0"/>
              <a:t>をご利用で、ユニバーサルタグが新書式でない場合は</a:t>
            </a:r>
            <a:endParaRPr lang="en-US" altLang="ja-JP" sz="1600" dirty="0"/>
          </a:p>
          <a:p>
            <a:r>
              <a:rPr lang="ja-JP" altLang="en-US" sz="1600" dirty="0"/>
              <a:t>　新書式に貼り替えが必要になりますので、</a:t>
            </a:r>
            <a:r>
              <a:rPr lang="en-US" altLang="ja-JP" sz="1600" dirty="0" smtClean="0"/>
              <a:t>P.17-P.20</a:t>
            </a:r>
            <a:r>
              <a:rPr lang="ja-JP" altLang="en-US" sz="1600" dirty="0"/>
              <a:t>をご確認ください。</a:t>
            </a:r>
          </a:p>
        </p:txBody>
      </p:sp>
    </p:spTree>
    <p:extLst>
      <p:ext uri="{BB962C8B-B14F-4D97-AF65-F5344CB8AC3E}">
        <p14:creationId xmlns:p14="http://schemas.microsoft.com/office/powerpoint/2010/main" val="2448608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t>導入</a:t>
            </a:r>
            <a:r>
              <a:rPr kumimoji="1" lang="ja-JP" altLang="en-US" sz="2000" dirty="0"/>
              <a:t>手順</a:t>
            </a:r>
          </a:p>
        </p:txBody>
      </p:sp>
      <p:sp>
        <p:nvSpPr>
          <p:cNvPr id="6" name="コンテンツ プレースホルダー 5">
            <a:extLst>
              <a:ext uri="{FF2B5EF4-FFF2-40B4-BE49-F238E27FC236}">
                <a16:creationId xmlns:a16="http://schemas.microsoft.com/office/drawing/2014/main" id="{D7047FDE-131D-BD45-953C-08735401AA22}"/>
              </a:ext>
            </a:extLst>
          </p:cNvPr>
          <p:cNvSpPr>
            <a:spLocks noGrp="1"/>
          </p:cNvSpPr>
          <p:nvPr>
            <p:ph sz="quarter" idx="13"/>
          </p:nvPr>
        </p:nvSpPr>
        <p:spPr>
          <a:xfrm>
            <a:off x="273050" y="908051"/>
            <a:ext cx="9359900" cy="648742"/>
          </a:xfrm>
        </p:spPr>
        <p:txBody>
          <a:bodyPr/>
          <a:lstStyle/>
          <a:p>
            <a:pPr>
              <a:lnSpc>
                <a:spcPct val="120000"/>
              </a:lnSpc>
              <a:spcBef>
                <a:spcPts val="0"/>
              </a:spcBef>
            </a:pPr>
            <a:r>
              <a:rPr lang="ja-JP" altLang="en-US" sz="1600" dirty="0"/>
              <a:t>以下を設定してください。</a:t>
            </a:r>
            <a:endParaRPr kumimoji="1" lang="ja-JP" altLang="en-US" sz="1600" dirty="0"/>
          </a:p>
        </p:txBody>
      </p:sp>
      <p:sp>
        <p:nvSpPr>
          <p:cNvPr id="4" name="フッター プレースホルダー 3"/>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13</a:t>
            </a:fld>
            <a:endParaRPr lang="ja-JP" altLang="en-US"/>
          </a:p>
        </p:txBody>
      </p:sp>
      <p:sp>
        <p:nvSpPr>
          <p:cNvPr id="17" name="テキスト プレースホルダー 4"/>
          <p:cNvSpPr txBox="1">
            <a:spLocks/>
          </p:cNvSpPr>
          <p:nvPr/>
        </p:nvSpPr>
        <p:spPr>
          <a:xfrm>
            <a:off x="261654" y="1484784"/>
            <a:ext cx="9371296" cy="1440160"/>
          </a:xfrm>
          <a:prstGeom prst="rect">
            <a:avLst/>
          </a:prstGeom>
          <a:solidFill>
            <a:schemeClr val="bg1">
              <a:lumMod val="95000"/>
            </a:schemeClr>
          </a:solidFill>
          <a:ln w="28575">
            <a:solidFill>
              <a:schemeClr val="accent3"/>
            </a:solidFill>
          </a:ln>
        </p:spPr>
        <p:txBody>
          <a:bodyPr lIns="144000" rIns="144000"/>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endParaRPr lang="en-US" altLang="ja-JP" sz="1400" dirty="0"/>
          </a:p>
          <a:p>
            <a:pPr>
              <a:buFont typeface="Wingdings" panose="05000000000000000000" pitchFamily="2" charset="2"/>
              <a:buChar char="l"/>
            </a:pPr>
            <a:r>
              <a:rPr lang="ja-JP" altLang="en-US" sz="2000" dirty="0"/>
              <a:t>「コンバージョン測定補完機能タグ</a:t>
            </a:r>
            <a:r>
              <a:rPr lang="ja-JP" altLang="en-US" sz="1200" dirty="0"/>
              <a:t>（およびサイトジェネラルタグ）</a:t>
            </a:r>
            <a:r>
              <a:rPr lang="ja-JP" altLang="en-US" sz="2000" dirty="0"/>
              <a:t>」を</a:t>
            </a:r>
            <a:endParaRPr lang="en-US" altLang="ja-JP" sz="2000" dirty="0"/>
          </a:p>
          <a:p>
            <a:pPr marL="0" indent="0">
              <a:buNone/>
            </a:pPr>
            <a:r>
              <a:rPr lang="ja-JP" altLang="en-US" sz="2000" dirty="0"/>
              <a:t>　　ドメイン内の全ページに実装する</a:t>
            </a:r>
            <a:endParaRPr lang="en-US" altLang="ja-JP" sz="2000" dirty="0"/>
          </a:p>
        </p:txBody>
      </p:sp>
      <p:sp>
        <p:nvSpPr>
          <p:cNvPr id="3" name="正方形/長方形 2"/>
          <p:cNvSpPr/>
          <p:nvPr/>
        </p:nvSpPr>
        <p:spPr>
          <a:xfrm>
            <a:off x="234814" y="3356064"/>
            <a:ext cx="9417963" cy="2308324"/>
          </a:xfrm>
          <a:prstGeom prst="rect">
            <a:avLst/>
          </a:prstGeom>
        </p:spPr>
        <p:txBody>
          <a:bodyPr wrap="none">
            <a:spAutoFit/>
          </a:bodyPr>
          <a:lstStyle/>
          <a:p>
            <a:r>
              <a:rPr lang="en-US" altLang="ja-JP" sz="1600" dirty="0"/>
              <a:t>※</a:t>
            </a:r>
            <a:r>
              <a:rPr lang="ja-JP" altLang="en-US" sz="1600" dirty="0"/>
              <a:t>「自動タグ設定」はデフォルト「設定する」になっていますが、変更している可能性がある場合は</a:t>
            </a:r>
            <a:endParaRPr lang="en-US" altLang="ja-JP" sz="1600" dirty="0"/>
          </a:p>
          <a:p>
            <a:r>
              <a:rPr lang="ja-JP" altLang="en-US" sz="1600" dirty="0"/>
              <a:t>　広告管理ツールのアカウント管理タブより、設定状況ご確認ください。</a:t>
            </a:r>
            <a:endParaRPr lang="en-US" altLang="ja-JP" sz="1600" dirty="0"/>
          </a:p>
          <a:p>
            <a:endParaRPr lang="en-US" altLang="ja-JP" sz="1600" dirty="0"/>
          </a:p>
          <a:p>
            <a:r>
              <a:rPr lang="ja-JP" altLang="en-US" sz="1600" dirty="0"/>
              <a:t>　</a:t>
            </a:r>
            <a:r>
              <a:rPr lang="en-US" altLang="ja-JP" sz="1600" dirty="0"/>
              <a:t>&lt;</a:t>
            </a:r>
            <a:r>
              <a:rPr lang="ja-JP" altLang="en-US" sz="1600" dirty="0"/>
              <a:t>確認手順：ヘルプ</a:t>
            </a:r>
            <a:r>
              <a:rPr lang="en-US" altLang="ja-JP" sz="1600" dirty="0"/>
              <a:t>&gt;</a:t>
            </a:r>
          </a:p>
          <a:p>
            <a:r>
              <a:rPr lang="ja-JP" altLang="en-US" sz="1600" dirty="0"/>
              <a:t>　</a:t>
            </a:r>
            <a:r>
              <a:rPr lang="en-US" altLang="ja-JP" sz="1600" dirty="0">
                <a:hlinkClick r:id="rId2"/>
              </a:rPr>
              <a:t>https://support-marketing.yahoo.co.jp/promotionalads/ss/articledetail?lan=ja&amp;aid=867</a:t>
            </a:r>
            <a:endParaRPr lang="en-US" altLang="ja-JP" sz="1600" dirty="0"/>
          </a:p>
          <a:p>
            <a:endParaRPr lang="en-US" altLang="ja-JP" sz="1600" dirty="0"/>
          </a:p>
          <a:p>
            <a:endParaRPr lang="en-US" altLang="ja-JP" sz="1600" dirty="0"/>
          </a:p>
          <a:p>
            <a:endParaRPr lang="en-US" altLang="ja-JP" sz="1600" dirty="0"/>
          </a:p>
          <a:p>
            <a:r>
              <a:rPr lang="ja-JP" altLang="en-US" sz="1600" dirty="0"/>
              <a:t>　</a:t>
            </a:r>
            <a:endParaRPr lang="en-US" altLang="ja-JP" sz="1600" dirty="0"/>
          </a:p>
        </p:txBody>
      </p:sp>
    </p:spTree>
    <p:extLst>
      <p:ext uri="{BB962C8B-B14F-4D97-AF65-F5344CB8AC3E}">
        <p14:creationId xmlns:p14="http://schemas.microsoft.com/office/powerpoint/2010/main" val="3417811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t>コンバージョン測定補完機能タグ</a:t>
            </a:r>
            <a:r>
              <a:rPr lang="ja-JP" altLang="en-US" sz="1200" dirty="0"/>
              <a:t>（およびサイトジェネラルタグ）</a:t>
            </a:r>
            <a:r>
              <a:rPr lang="ja-JP" altLang="en-US" sz="2000" dirty="0"/>
              <a:t>を</a:t>
            </a:r>
            <a:r>
              <a:rPr lang="en-US" altLang="ja-JP" sz="2000" dirty="0"/>
              <a:t/>
            </a:r>
            <a:br>
              <a:rPr lang="en-US" altLang="ja-JP" sz="2000" dirty="0"/>
            </a:br>
            <a:r>
              <a:rPr lang="ja-JP" altLang="en-US" sz="2000" dirty="0"/>
              <a:t>ドメイン内の全ページに実装する</a:t>
            </a:r>
            <a:endParaRPr kumimoji="1" lang="ja-JP" altLang="en-US" sz="2000" dirty="0"/>
          </a:p>
        </p:txBody>
      </p:sp>
      <p:sp>
        <p:nvSpPr>
          <p:cNvPr id="3" name="コンテンツ プレースホルダー 2">
            <a:extLst>
              <a:ext uri="{FF2B5EF4-FFF2-40B4-BE49-F238E27FC236}">
                <a16:creationId xmlns:a16="http://schemas.microsoft.com/office/drawing/2014/main" id="{DED5A8FD-93EB-CE48-B0BE-E752D2A7220F}"/>
              </a:ext>
            </a:extLst>
          </p:cNvPr>
          <p:cNvSpPr>
            <a:spLocks noGrp="1"/>
          </p:cNvSpPr>
          <p:nvPr>
            <p:ph sz="quarter" idx="13"/>
          </p:nvPr>
        </p:nvSpPr>
        <p:spPr>
          <a:xfrm>
            <a:off x="273050" y="936104"/>
            <a:ext cx="9359900" cy="5372621"/>
          </a:xfrm>
        </p:spPr>
        <p:txBody>
          <a:bodyPr/>
          <a:lstStyle/>
          <a:p>
            <a:pPr>
              <a:lnSpc>
                <a:spcPct val="120000"/>
              </a:lnSpc>
              <a:spcBef>
                <a:spcPts val="0"/>
              </a:spcBef>
            </a:pPr>
            <a:r>
              <a:rPr lang="ja-JP" altLang="en-US" sz="1600" dirty="0"/>
              <a:t>まずはじめに、ドメイン内の全ページに以下のタグを実装してください。</a:t>
            </a:r>
            <a:endParaRPr kumimoji="1" lang="ja-JP" altLang="en-US" sz="1600" dirty="0"/>
          </a:p>
        </p:txBody>
      </p:sp>
      <p:sp>
        <p:nvSpPr>
          <p:cNvPr id="4" name="フッター プレースホルダー 3"/>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14</a:t>
            </a:fld>
            <a:endParaRPr lang="ja-JP" altLang="en-US"/>
          </a:p>
        </p:txBody>
      </p:sp>
      <p:sp>
        <p:nvSpPr>
          <p:cNvPr id="11" name="正方形/長方形 10"/>
          <p:cNvSpPr/>
          <p:nvPr/>
        </p:nvSpPr>
        <p:spPr>
          <a:xfrm>
            <a:off x="272480" y="1484784"/>
            <a:ext cx="9360470" cy="2021653"/>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400" dirty="0">
                <a:solidFill>
                  <a:sysClr val="windowText" lastClr="000000"/>
                </a:solidFill>
              </a:rPr>
              <a:t>&lt;script </a:t>
            </a:r>
            <a:r>
              <a:rPr lang="en-US" altLang="ja-JP" sz="1400" dirty="0" err="1">
                <a:solidFill>
                  <a:sysClr val="windowText" lastClr="000000"/>
                </a:solidFill>
              </a:rPr>
              <a:t>async</a:t>
            </a:r>
            <a:r>
              <a:rPr lang="en-US" altLang="ja-JP" sz="1400" dirty="0">
                <a:solidFill>
                  <a:sysClr val="windowText" lastClr="000000"/>
                </a:solidFill>
              </a:rPr>
              <a:t> </a:t>
            </a:r>
            <a:r>
              <a:rPr lang="en-US" altLang="ja-JP" sz="1400" dirty="0" err="1">
                <a:solidFill>
                  <a:sysClr val="windowText" lastClr="000000"/>
                </a:solidFill>
              </a:rPr>
              <a:t>src</a:t>
            </a:r>
            <a:r>
              <a:rPr lang="en-US" altLang="ja-JP" sz="1400" dirty="0">
                <a:solidFill>
                  <a:sysClr val="windowText" lastClr="000000"/>
                </a:solidFill>
              </a:rPr>
              <a:t>="https://s.yimg.jp/images/listing/tool/cv/ytag.js"&gt;&lt;/script&gt;</a:t>
            </a:r>
          </a:p>
          <a:p>
            <a:r>
              <a:rPr lang="en-US" altLang="ja-JP" sz="1400" dirty="0">
                <a:solidFill>
                  <a:sysClr val="windowText" lastClr="000000"/>
                </a:solidFill>
              </a:rPr>
              <a:t>&lt;script&gt;</a:t>
            </a:r>
          </a:p>
          <a:p>
            <a:r>
              <a:rPr lang="en-US" altLang="ja-JP" sz="1400" dirty="0" err="1">
                <a:solidFill>
                  <a:sysClr val="windowText" lastClr="000000"/>
                </a:solidFill>
              </a:rPr>
              <a:t>window.yjDataLayer</a:t>
            </a:r>
            <a:r>
              <a:rPr lang="en-US" altLang="ja-JP" sz="1400" dirty="0">
                <a:solidFill>
                  <a:sysClr val="windowText" lastClr="000000"/>
                </a:solidFill>
              </a:rPr>
              <a:t> = </a:t>
            </a:r>
            <a:r>
              <a:rPr lang="en-US" altLang="ja-JP" sz="1400" dirty="0" err="1">
                <a:solidFill>
                  <a:sysClr val="windowText" lastClr="000000"/>
                </a:solidFill>
              </a:rPr>
              <a:t>window.yjDataLayer</a:t>
            </a:r>
            <a:r>
              <a:rPr lang="en-US" altLang="ja-JP" sz="1400" dirty="0">
                <a:solidFill>
                  <a:sysClr val="windowText" lastClr="000000"/>
                </a:solidFill>
              </a:rPr>
              <a:t> || [];</a:t>
            </a:r>
          </a:p>
          <a:p>
            <a:r>
              <a:rPr lang="en-US" altLang="ja-JP" sz="1400" dirty="0">
                <a:solidFill>
                  <a:sysClr val="windowText" lastClr="000000"/>
                </a:solidFill>
              </a:rPr>
              <a:t>function </a:t>
            </a:r>
            <a:r>
              <a:rPr lang="en-US" altLang="ja-JP" sz="1400" dirty="0" err="1">
                <a:solidFill>
                  <a:sysClr val="windowText" lastClr="000000"/>
                </a:solidFill>
              </a:rPr>
              <a:t>ytag</a:t>
            </a:r>
            <a:r>
              <a:rPr lang="en-US" altLang="ja-JP" sz="1400" dirty="0">
                <a:solidFill>
                  <a:sysClr val="windowText" lastClr="000000"/>
                </a:solidFill>
              </a:rPr>
              <a:t>() { </a:t>
            </a:r>
            <a:r>
              <a:rPr lang="en-US" altLang="ja-JP" sz="1400" dirty="0" err="1">
                <a:solidFill>
                  <a:sysClr val="windowText" lastClr="000000"/>
                </a:solidFill>
              </a:rPr>
              <a:t>yjDataLayer.push</a:t>
            </a:r>
            <a:r>
              <a:rPr lang="en-US" altLang="ja-JP" sz="1400" dirty="0">
                <a:solidFill>
                  <a:sysClr val="windowText" lastClr="000000"/>
                </a:solidFill>
              </a:rPr>
              <a:t>(arguments); }</a:t>
            </a:r>
          </a:p>
          <a:p>
            <a:r>
              <a:rPr lang="en-US" altLang="ja-JP" sz="1400" dirty="0">
                <a:solidFill>
                  <a:sysClr val="windowText" lastClr="000000"/>
                </a:solidFill>
              </a:rPr>
              <a:t> </a:t>
            </a:r>
          </a:p>
          <a:p>
            <a:r>
              <a:rPr lang="en-US" altLang="ja-JP" sz="1400" dirty="0" err="1">
                <a:solidFill>
                  <a:sysClr val="windowText" lastClr="000000"/>
                </a:solidFill>
              </a:rPr>
              <a:t>ytag</a:t>
            </a:r>
            <a:r>
              <a:rPr lang="en-US" altLang="ja-JP" sz="1400" dirty="0">
                <a:solidFill>
                  <a:sysClr val="windowText" lastClr="000000"/>
                </a:solidFill>
              </a:rPr>
              <a:t>({"type":"</a:t>
            </a:r>
            <a:r>
              <a:rPr lang="en-US" altLang="ja-JP" sz="1400" dirty="0" err="1">
                <a:solidFill>
                  <a:sysClr val="windowText" lastClr="000000"/>
                </a:solidFill>
              </a:rPr>
              <a:t>ycl_cookie</a:t>
            </a:r>
            <a:r>
              <a:rPr lang="en-US" altLang="ja-JP" sz="1400" dirty="0">
                <a:solidFill>
                  <a:sysClr val="windowText" lastClr="000000"/>
                </a:solidFill>
              </a:rPr>
              <a:t>"});</a:t>
            </a:r>
          </a:p>
          <a:p>
            <a:r>
              <a:rPr lang="en-US" altLang="ja-JP" sz="1400" dirty="0">
                <a:solidFill>
                  <a:sysClr val="windowText" lastClr="000000"/>
                </a:solidFill>
              </a:rPr>
              <a:t> </a:t>
            </a:r>
          </a:p>
          <a:p>
            <a:r>
              <a:rPr lang="en-US" altLang="ja-JP" sz="1400" dirty="0">
                <a:solidFill>
                  <a:sysClr val="windowText" lastClr="000000"/>
                </a:solidFill>
              </a:rPr>
              <a:t>&lt;/script&gt;</a:t>
            </a:r>
            <a:endParaRPr kumimoji="1" lang="ja-JP" altLang="en-US" sz="1400" dirty="0">
              <a:solidFill>
                <a:sysClr val="windowText" lastClr="000000"/>
              </a:solidFill>
            </a:endParaRPr>
          </a:p>
        </p:txBody>
      </p:sp>
      <p:sp>
        <p:nvSpPr>
          <p:cNvPr id="12" name="テキスト ボックス 11"/>
          <p:cNvSpPr txBox="1"/>
          <p:nvPr/>
        </p:nvSpPr>
        <p:spPr>
          <a:xfrm>
            <a:off x="291812" y="4234306"/>
            <a:ext cx="9341138" cy="1088366"/>
          </a:xfrm>
          <a:prstGeom prst="rect">
            <a:avLst/>
          </a:prstGeom>
          <a:solidFill>
            <a:srgbClr val="CCFFFF"/>
          </a:solidFill>
        </p:spPr>
        <p:txBody>
          <a:bodyPr wrap="square" tIns="72000" rtlCol="0">
            <a:spAutoFit/>
          </a:bodyPr>
          <a:lstStyle/>
          <a:p>
            <a:r>
              <a:rPr lang="ja-JP" altLang="en-US" sz="1050" dirty="0"/>
              <a:t>　ヒント：</a:t>
            </a:r>
            <a:endParaRPr lang="en-US" altLang="ja-JP" sz="1050" dirty="0"/>
          </a:p>
          <a:p>
            <a:r>
              <a:rPr lang="ja-JP" altLang="en-US" sz="1050" dirty="0"/>
              <a:t>・タグの読み込みがなるべく確実に行われるよう、ウェブサイト内の全ページの</a:t>
            </a:r>
            <a:r>
              <a:rPr lang="en-US" altLang="ja-JP" sz="1050" dirty="0"/>
              <a:t>HEAD</a:t>
            </a:r>
            <a:r>
              <a:rPr lang="ja-JP" altLang="en-US" sz="1050" dirty="0"/>
              <a:t>タグ開始直後に設置してください。</a:t>
            </a:r>
            <a:endParaRPr lang="en-US" altLang="ja-JP" sz="1050" dirty="0"/>
          </a:p>
          <a:p>
            <a:r>
              <a:rPr lang="ja-JP" altLang="en-US" sz="1050" dirty="0"/>
              <a:t>・コンバージョン計測のみの場合「タグ」を流入ページに設置することで計測は可能ですが、今後の機能拡張を想定し、全ページに実装することを</a:t>
            </a:r>
            <a:endParaRPr lang="en-US" altLang="ja-JP" sz="1050" dirty="0"/>
          </a:p>
          <a:p>
            <a:r>
              <a:rPr lang="ja-JP" altLang="en-US" sz="1050" dirty="0"/>
              <a:t>　推奨いたします。</a:t>
            </a:r>
            <a:r>
              <a:rPr lang="en-US" altLang="ja-JP" sz="1050" dirty="0"/>
              <a:t>※</a:t>
            </a:r>
            <a:r>
              <a:rPr lang="ja-JP" altLang="en-US" sz="1050" dirty="0"/>
              <a:t>クロスドメインの場合は必ず</a:t>
            </a:r>
            <a:r>
              <a:rPr lang="en-US" altLang="ja-JP" sz="1050" dirty="0" smtClean="0"/>
              <a:t>P.16</a:t>
            </a:r>
            <a:r>
              <a:rPr lang="ja-JP" altLang="en-US" sz="1050" dirty="0" smtClean="0"/>
              <a:t>を</a:t>
            </a:r>
            <a:r>
              <a:rPr lang="ja-JP" altLang="en-US" sz="1050" dirty="0"/>
              <a:t>ご参照ください。</a:t>
            </a:r>
            <a:r>
              <a:rPr lang="en-US" altLang="ja-JP" sz="1050" dirty="0"/>
              <a:t/>
            </a:r>
            <a:br>
              <a:rPr lang="en-US" altLang="ja-JP" sz="1050" dirty="0"/>
            </a:br>
            <a:r>
              <a:rPr lang="ja-JP" altLang="en-US" sz="1050" dirty="0"/>
              <a:t>・</a:t>
            </a:r>
            <a:r>
              <a:rPr lang="en-US" altLang="ja-JP" sz="1050" dirty="0"/>
              <a:t>1</a:t>
            </a:r>
            <a:r>
              <a:rPr lang="ja-JP" altLang="en-US" sz="1050" dirty="0" err="1"/>
              <a:t>つの</a:t>
            </a:r>
            <a:r>
              <a:rPr lang="ja-JP" altLang="en-US" sz="1050" dirty="0"/>
              <a:t>アカウント内でスポンサードサーチおよび</a:t>
            </a:r>
            <a:r>
              <a:rPr lang="en-US" altLang="ja-JP" sz="1050" dirty="0"/>
              <a:t>YDN</a:t>
            </a:r>
            <a:r>
              <a:rPr lang="ja-JP" altLang="en-US" sz="1050" dirty="0"/>
              <a:t>のどちらも利用している場合でも、設置するタグは</a:t>
            </a:r>
            <a:r>
              <a:rPr lang="en-US" altLang="ja-JP" sz="1050" dirty="0"/>
              <a:t>1</a:t>
            </a:r>
            <a:r>
              <a:rPr lang="ja-JP" altLang="en-US" sz="1050" dirty="0"/>
              <a:t>ページにつき</a:t>
            </a:r>
            <a:r>
              <a:rPr lang="en-US" altLang="ja-JP" sz="1050" dirty="0"/>
              <a:t>1</a:t>
            </a:r>
            <a:r>
              <a:rPr lang="ja-JP" altLang="en-US" sz="1050" dirty="0"/>
              <a:t>つのみです。</a:t>
            </a:r>
            <a:endParaRPr lang="en-US" altLang="ja-JP" sz="1050" dirty="0"/>
          </a:p>
          <a:p>
            <a:r>
              <a:rPr lang="ja-JP" altLang="en-US" sz="1050" dirty="0"/>
              <a:t>・</a:t>
            </a:r>
            <a:r>
              <a:rPr lang="en-US" altLang="ja-JP" sz="1050" dirty="0"/>
              <a:t>Yahoo!</a:t>
            </a:r>
            <a:r>
              <a:rPr lang="ja-JP" altLang="en-US" sz="1050" dirty="0"/>
              <a:t>タグマネージャーのタグカタログを利用して実装することも可能</a:t>
            </a:r>
            <a:r>
              <a:rPr lang="ja-JP" altLang="en-US" sz="1050" dirty="0" smtClean="0"/>
              <a:t>です。</a:t>
            </a:r>
            <a:endParaRPr lang="en-US" altLang="ja-JP" sz="1050" dirty="0"/>
          </a:p>
        </p:txBody>
      </p:sp>
      <p:sp>
        <p:nvSpPr>
          <p:cNvPr id="15" name="テキスト プレースホルダー 7"/>
          <p:cNvSpPr txBox="1">
            <a:spLocks/>
          </p:cNvSpPr>
          <p:nvPr/>
        </p:nvSpPr>
        <p:spPr>
          <a:xfrm>
            <a:off x="272481" y="5588644"/>
            <a:ext cx="9360470" cy="864692"/>
          </a:xfrm>
          <a:prstGeom prst="rect">
            <a:avLst/>
          </a:prstGeom>
          <a:solidFill>
            <a:schemeClr val="accent6">
              <a:lumMod val="20000"/>
              <a:lumOff val="80000"/>
            </a:schemeClr>
          </a:solidFill>
        </p:spPr>
        <p:txBody>
          <a:bodyPr vert="horz" lIns="91440" tIns="7200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050" dirty="0">
                <a:solidFill>
                  <a:schemeClr val="accent6"/>
                </a:solidFill>
              </a:rPr>
              <a:t>　</a:t>
            </a:r>
            <a:r>
              <a:rPr lang="en-US" altLang="ja-JP" sz="1050" dirty="0">
                <a:solidFill>
                  <a:schemeClr val="accent6"/>
                </a:solidFill>
              </a:rPr>
              <a:t> </a:t>
            </a:r>
            <a:r>
              <a:rPr lang="ja-JP" altLang="en-US" sz="1050" dirty="0">
                <a:solidFill>
                  <a:schemeClr val="accent6"/>
                </a:solidFill>
              </a:rPr>
              <a:t>ご注意：</a:t>
            </a:r>
            <a:endParaRPr lang="en-US" altLang="ja-JP" sz="1050" dirty="0">
              <a:solidFill>
                <a:schemeClr val="accent6"/>
              </a:solidFill>
            </a:endParaRPr>
          </a:p>
          <a:p>
            <a:r>
              <a:rPr lang="ja-JP" altLang="en-US" sz="1050" dirty="0">
                <a:solidFill>
                  <a:schemeClr val="accent6"/>
                </a:solidFill>
              </a:rPr>
              <a:t>上記のタグをコピーしてペーストする場合、文字コード設定の誤りや抜け漏れに注意し、正しくコピーされていることを確認してください。</a:t>
            </a:r>
            <a:endParaRPr lang="en-US" altLang="ja-JP" sz="1050" dirty="0">
              <a:solidFill>
                <a:schemeClr val="accent6"/>
              </a:solidFill>
            </a:endParaRPr>
          </a:p>
          <a:p>
            <a:r>
              <a:rPr lang="en-US" altLang="ja-JP" sz="1050" dirty="0">
                <a:solidFill>
                  <a:schemeClr val="accent6"/>
                </a:solidFill>
              </a:rPr>
              <a:t>PDF</a:t>
            </a:r>
            <a:r>
              <a:rPr lang="ja-JP" altLang="en-US" sz="1050" dirty="0">
                <a:solidFill>
                  <a:schemeClr val="accent6"/>
                </a:solidFill>
              </a:rPr>
              <a:t>からのコピー</a:t>
            </a:r>
            <a:r>
              <a:rPr lang="en-US" altLang="ja-JP" sz="1050" dirty="0">
                <a:solidFill>
                  <a:schemeClr val="accent6"/>
                </a:solidFill>
              </a:rPr>
              <a:t>&amp;</a:t>
            </a:r>
            <a:r>
              <a:rPr lang="ja-JP" altLang="en-US" sz="1050" dirty="0">
                <a:solidFill>
                  <a:schemeClr val="accent6"/>
                </a:solidFill>
              </a:rPr>
              <a:t>ペーストは意図せぬ文字列が入る可能性などがあるため、お手数をおかけいたしますが、テキストファイルは、広告管理ツールより</a:t>
            </a:r>
            <a:endParaRPr lang="en-US" altLang="ja-JP" sz="1050" dirty="0">
              <a:solidFill>
                <a:schemeClr val="accent6"/>
              </a:solidFill>
            </a:endParaRPr>
          </a:p>
          <a:p>
            <a:r>
              <a:rPr lang="ja-JP" altLang="en-US" sz="1050" dirty="0">
                <a:solidFill>
                  <a:schemeClr val="accent6"/>
                </a:solidFill>
              </a:rPr>
              <a:t>取得してください。</a:t>
            </a:r>
          </a:p>
          <a:p>
            <a:endParaRPr lang="ja-JP" altLang="en-US" sz="1050" dirty="0">
              <a:solidFill>
                <a:schemeClr val="accent6"/>
              </a:solidFill>
            </a:endParaRPr>
          </a:p>
        </p:txBody>
      </p:sp>
      <p:pic>
        <p:nvPicPr>
          <p:cNvPr id="13" name="図 12">
            <a:extLst>
              <a:ext uri="{FF2B5EF4-FFF2-40B4-BE49-F238E27FC236}">
                <a16:creationId xmlns:a16="http://schemas.microsoft.com/office/drawing/2014/main" id="{BC06F45F-7D93-574B-AF2D-9010C3ED71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488" y="4325174"/>
            <a:ext cx="155169" cy="143474"/>
          </a:xfrm>
          <a:prstGeom prst="rect">
            <a:avLst/>
          </a:prstGeom>
        </p:spPr>
      </p:pic>
      <p:pic>
        <p:nvPicPr>
          <p:cNvPr id="19" name="図 18">
            <a:extLst>
              <a:ext uri="{FF2B5EF4-FFF2-40B4-BE49-F238E27FC236}">
                <a16:creationId xmlns:a16="http://schemas.microsoft.com/office/drawing/2014/main" id="{805C07DE-9C9E-DC4E-A69B-9B321F3F6A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488" y="5624452"/>
            <a:ext cx="181445" cy="174800"/>
          </a:xfrm>
          <a:prstGeom prst="rect">
            <a:avLst/>
          </a:prstGeom>
        </p:spPr>
      </p:pic>
    </p:spTree>
    <p:extLst>
      <p:ext uri="{BB962C8B-B14F-4D97-AF65-F5344CB8AC3E}">
        <p14:creationId xmlns:p14="http://schemas.microsoft.com/office/powerpoint/2010/main" val="1123297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プレースホルダー 7"/>
          <p:cNvSpPr txBox="1">
            <a:spLocks/>
          </p:cNvSpPr>
          <p:nvPr/>
        </p:nvSpPr>
        <p:spPr>
          <a:xfrm>
            <a:off x="291429" y="2420888"/>
            <a:ext cx="9260463" cy="4032448"/>
          </a:xfrm>
          <a:prstGeom prst="rect">
            <a:avLst/>
          </a:prstGeom>
          <a:noFill/>
        </p:spPr>
        <p:txBody>
          <a:bodyPr vert="horz" lIns="91440" tIns="4572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p:txBody>
      </p:sp>
      <p:sp>
        <p:nvSpPr>
          <p:cNvPr id="4" name="フッター プレースホルダー 3"/>
          <p:cNvSpPr>
            <a:spLocks noGrp="1"/>
          </p:cNvSpPr>
          <p:nvPr>
            <p:ph type="ftr" sz="quarter" idx="3"/>
          </p:nvPr>
        </p:nvSpPr>
        <p:spPr/>
        <p:txBody>
          <a:bodyPr/>
          <a:lstStyle/>
          <a:p>
            <a:pPr algn="l"/>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15</a:t>
            </a:fld>
            <a:endParaRPr lang="ja-JP" altLang="en-US"/>
          </a:p>
        </p:txBody>
      </p:sp>
      <p:sp>
        <p:nvSpPr>
          <p:cNvPr id="21" name="テキスト プレースホルダー 1"/>
          <p:cNvSpPr txBox="1">
            <a:spLocks/>
          </p:cNvSpPr>
          <p:nvPr/>
        </p:nvSpPr>
        <p:spPr>
          <a:xfrm>
            <a:off x="276110" y="2132856"/>
            <a:ext cx="9356840" cy="3168352"/>
          </a:xfrm>
          <a:prstGeom prst="rect">
            <a:avLst/>
          </a:prstGeom>
          <a:ln>
            <a:noFill/>
          </a:ln>
        </p:spPr>
        <p:style>
          <a:lnRef idx="2">
            <a:schemeClr val="accent2"/>
          </a:lnRef>
          <a:fillRef idx="1">
            <a:schemeClr val="lt1"/>
          </a:fillRef>
          <a:effectRef idx="0">
            <a:schemeClr val="accent2"/>
          </a:effectRef>
          <a:fontRef idx="minor">
            <a:schemeClr val="dk1"/>
          </a:fontRef>
        </p:style>
        <p:txBody>
          <a:bodyPr vert="horz" lIns="91440" tIns="180000" rIns="91440" bIns="45720" rtlCol="0">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endParaRPr lang="en-US" altLang="ja-JP" sz="1400" dirty="0"/>
          </a:p>
          <a:p>
            <a:r>
              <a:rPr lang="ja-JP" altLang="en-US" sz="1400" b="1" dirty="0"/>
              <a:t>「インターネットユーザーが最初に遷移する</a:t>
            </a:r>
            <a:r>
              <a:rPr lang="en-US" altLang="ja-JP" sz="1400" b="1" dirty="0"/>
              <a:t>URL</a:t>
            </a:r>
            <a:r>
              <a:rPr lang="ja-JP" altLang="en-US" sz="1400" b="1" dirty="0"/>
              <a:t>」</a:t>
            </a:r>
            <a:r>
              <a:rPr lang="ja-JP" altLang="en-US" sz="1400" dirty="0"/>
              <a:t>と</a:t>
            </a:r>
            <a:r>
              <a:rPr lang="ja-JP" altLang="en-US" sz="1400" b="1" dirty="0"/>
              <a:t>「コンバージョン測定補完機能タグ</a:t>
            </a:r>
            <a:r>
              <a:rPr lang="ja-JP" altLang="en-US" sz="1000" b="1" dirty="0"/>
              <a:t>（およびサイトジェネラルタグ）</a:t>
            </a:r>
            <a:r>
              <a:rPr lang="ja-JP" altLang="en-US" sz="1400" b="1" dirty="0"/>
              <a:t>を設置したページ」</a:t>
            </a:r>
            <a:r>
              <a:rPr lang="ja-JP" altLang="en-US" sz="1400" dirty="0"/>
              <a:t>が</a:t>
            </a:r>
            <a:r>
              <a:rPr lang="ja-JP" altLang="en-US" sz="1400" b="1" dirty="0"/>
              <a:t>異なる場合</a:t>
            </a:r>
            <a:r>
              <a:rPr lang="ja-JP" altLang="en-US" sz="1400" dirty="0"/>
              <a:t>は、</a:t>
            </a:r>
            <a:r>
              <a:rPr lang="ja-JP" altLang="en-US" sz="1400" b="1" dirty="0">
                <a:solidFill>
                  <a:schemeClr val="accent6"/>
                </a:solidFill>
              </a:rPr>
              <a:t>「コンバージョン測定補完機能タグ</a:t>
            </a:r>
            <a:r>
              <a:rPr lang="ja-JP" altLang="en-US" sz="1000" b="1" dirty="0">
                <a:solidFill>
                  <a:schemeClr val="accent6"/>
                </a:solidFill>
              </a:rPr>
              <a:t>（およびサイトジェネラルタグ）</a:t>
            </a:r>
            <a:r>
              <a:rPr lang="ja-JP" altLang="en-US" sz="1400" b="1" dirty="0">
                <a:solidFill>
                  <a:schemeClr val="accent6"/>
                </a:solidFill>
              </a:rPr>
              <a:t>を設置したページ」</a:t>
            </a:r>
            <a:r>
              <a:rPr lang="ja-JP" altLang="en-US" sz="1400" dirty="0"/>
              <a:t>に</a:t>
            </a:r>
            <a:r>
              <a:rPr lang="ja-JP" altLang="en-US" sz="1400" b="1" dirty="0">
                <a:solidFill>
                  <a:schemeClr val="accent6"/>
                </a:solidFill>
              </a:rPr>
              <a:t>「</a:t>
            </a:r>
            <a:r>
              <a:rPr lang="en-US" altLang="ja-JP" sz="1400" b="1" dirty="0" err="1">
                <a:solidFill>
                  <a:schemeClr val="accent6"/>
                </a:solidFill>
              </a:rPr>
              <a:t>yclid</a:t>
            </a:r>
            <a:r>
              <a:rPr lang="en-US" altLang="ja-JP" sz="1400" b="1" dirty="0">
                <a:solidFill>
                  <a:schemeClr val="accent6"/>
                </a:solidFill>
              </a:rPr>
              <a:t>=</a:t>
            </a:r>
            <a:r>
              <a:rPr lang="en-US" altLang="ja-JP" sz="1400" b="1" dirty="0" err="1">
                <a:solidFill>
                  <a:schemeClr val="accent6"/>
                </a:solidFill>
              </a:rPr>
              <a:t>xxxxxxxxx</a:t>
            </a:r>
            <a:r>
              <a:rPr lang="ja-JP" altLang="en-US" sz="1400" b="1" dirty="0">
                <a:solidFill>
                  <a:schemeClr val="accent6"/>
                </a:solidFill>
              </a:rPr>
              <a:t>」</a:t>
            </a:r>
            <a:r>
              <a:rPr lang="ja-JP" altLang="en-US" sz="1400" dirty="0"/>
              <a:t>を引き継ぐように設定してください。</a:t>
            </a:r>
            <a:r>
              <a:rPr lang="en-US" altLang="ja-JP" sz="1400" dirty="0"/>
              <a:t/>
            </a:r>
            <a:br>
              <a:rPr lang="en-US" altLang="ja-JP" sz="1400" dirty="0"/>
            </a:br>
            <a:endParaRPr lang="en-US" altLang="ja-JP" sz="1400" dirty="0"/>
          </a:p>
          <a:p>
            <a:r>
              <a:rPr lang="en-US" altLang="ja-JP" sz="1400" dirty="0"/>
              <a:t/>
            </a:r>
            <a:br>
              <a:rPr lang="en-US" altLang="ja-JP" sz="1400" dirty="0"/>
            </a:br>
            <a:r>
              <a:rPr lang="ja-JP" altLang="en-US" sz="1400" dirty="0"/>
              <a:t>「インターネットユーザーが最初に遷移する</a:t>
            </a:r>
            <a:r>
              <a:rPr lang="en-US" altLang="ja-JP" sz="1400" dirty="0"/>
              <a:t>URL</a:t>
            </a:r>
            <a:r>
              <a:rPr lang="ja-JP" altLang="en-US" sz="1400" dirty="0"/>
              <a:t>」の詳細は、</a:t>
            </a:r>
            <a:endParaRPr lang="en-US" altLang="ja-JP" sz="1400" dirty="0"/>
          </a:p>
          <a:p>
            <a:r>
              <a:rPr lang="ja-JP" altLang="en-US" sz="1400" dirty="0"/>
              <a:t>スポンサードサーチは以下のヘルプをご参照ください。</a:t>
            </a:r>
          </a:p>
          <a:p>
            <a:r>
              <a:rPr lang="ja-JP" altLang="en-US" sz="1400" dirty="0"/>
              <a:t>　</a:t>
            </a:r>
            <a:r>
              <a:rPr lang="ja-JP" altLang="en-US" sz="1400" dirty="0">
                <a:hlinkClick r:id="rId2"/>
              </a:rPr>
              <a:t>トラッキング情報の管理について（トラッキング</a:t>
            </a:r>
            <a:r>
              <a:rPr lang="en-US" altLang="ja-JP" sz="1400" dirty="0">
                <a:hlinkClick r:id="rId2"/>
              </a:rPr>
              <a:t>URL</a:t>
            </a:r>
            <a:r>
              <a:rPr lang="ja-JP" altLang="en-US" sz="1400" dirty="0" err="1">
                <a:hlinkClick r:id="rId2"/>
              </a:rPr>
              <a:t>、</a:t>
            </a:r>
            <a:r>
              <a:rPr lang="ja-JP" altLang="en-US" sz="1400" dirty="0">
                <a:hlinkClick r:id="rId2"/>
              </a:rPr>
              <a:t>カスタムパラメータ）</a:t>
            </a:r>
            <a:endParaRPr lang="en-US" altLang="ja-JP" sz="1400" dirty="0"/>
          </a:p>
          <a:p>
            <a:endParaRPr lang="en-US" altLang="ja-JP" sz="1400" dirty="0"/>
          </a:p>
          <a:p>
            <a:r>
              <a:rPr lang="en-US" altLang="ja-JP" sz="1400" dirty="0"/>
              <a:t>※YDN</a:t>
            </a:r>
            <a:r>
              <a:rPr lang="ja-JP" altLang="en-US" sz="1400" dirty="0"/>
              <a:t>では、広告作成時の「リンク先</a:t>
            </a:r>
            <a:r>
              <a:rPr lang="en-US" altLang="ja-JP" sz="1400" dirty="0"/>
              <a:t>URL</a:t>
            </a:r>
            <a:r>
              <a:rPr lang="ja-JP" altLang="en-US" sz="1400" dirty="0"/>
              <a:t>」で設定した</a:t>
            </a:r>
            <a:r>
              <a:rPr lang="en-US" altLang="ja-JP" sz="1400" dirty="0"/>
              <a:t>URL</a:t>
            </a:r>
            <a:r>
              <a:rPr lang="ja-JP" altLang="en-US" sz="1400" dirty="0"/>
              <a:t>となります。</a:t>
            </a:r>
            <a:endParaRPr lang="en-US" altLang="ja-JP" sz="1400" dirty="0"/>
          </a:p>
          <a:p>
            <a:endParaRPr lang="en-US" altLang="ja-JP" sz="1400" dirty="0"/>
          </a:p>
        </p:txBody>
      </p:sp>
      <p:sp>
        <p:nvSpPr>
          <p:cNvPr id="8" name="テキスト プレースホルダー 1"/>
          <p:cNvSpPr txBox="1">
            <a:spLocks/>
          </p:cNvSpPr>
          <p:nvPr/>
        </p:nvSpPr>
        <p:spPr>
          <a:xfrm>
            <a:off x="272480" y="5373216"/>
            <a:ext cx="9360470" cy="1080120"/>
          </a:xfrm>
          <a:prstGeom prst="rect">
            <a:avLst/>
          </a:prstGeom>
          <a:ln/>
        </p:spPr>
        <p:style>
          <a:lnRef idx="2">
            <a:schemeClr val="accent2"/>
          </a:lnRef>
          <a:fillRef idx="1">
            <a:schemeClr val="lt1"/>
          </a:fillRef>
          <a:effectRef idx="0">
            <a:schemeClr val="accent2"/>
          </a:effectRef>
          <a:fontRef idx="minor">
            <a:schemeClr val="dk1"/>
          </a:fontRef>
        </p:style>
        <p:txBody>
          <a:bodyPr vert="horz" lIns="91440" tIns="180000" rIns="91440" bIns="45720" rtlCol="0">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400" dirty="0"/>
              <a:t>※</a:t>
            </a:r>
            <a:r>
              <a:rPr lang="ja-JP" altLang="en-US" sz="1400" dirty="0"/>
              <a:t>他社のトラッキングツールを利用してトラッキング</a:t>
            </a:r>
            <a:r>
              <a:rPr lang="en-US" altLang="ja-JP" sz="1400" dirty="0"/>
              <a:t>URL</a:t>
            </a:r>
            <a:r>
              <a:rPr lang="ja-JP" altLang="en-US" sz="1400" dirty="0"/>
              <a:t>を設定している</a:t>
            </a:r>
            <a:r>
              <a:rPr lang="ja-JP" altLang="en-US" sz="1400"/>
              <a:t>場合、</a:t>
            </a:r>
            <a:endParaRPr lang="en-US" altLang="ja-JP" sz="1400" dirty="0"/>
          </a:p>
          <a:p>
            <a:r>
              <a:rPr lang="ja-JP" altLang="en-US" sz="1400"/>
              <a:t>　「</a:t>
            </a:r>
            <a:r>
              <a:rPr lang="en-US" altLang="ja-JP" sz="1400" dirty="0"/>
              <a:t>YCLID</a:t>
            </a:r>
            <a:r>
              <a:rPr lang="ja-JP" altLang="en-US" sz="1400"/>
              <a:t>」パラメータ</a:t>
            </a:r>
            <a:r>
              <a:rPr lang="ja-JP" altLang="en-US" sz="1400" dirty="0"/>
              <a:t>を引き継ぐ必要があります。詳細については、ツールの提供元にご確認ください。</a:t>
            </a:r>
          </a:p>
          <a:p>
            <a:r>
              <a:rPr lang="en-US" altLang="ja-JP" sz="1400" dirty="0"/>
              <a:t>※</a:t>
            </a:r>
            <a:r>
              <a:rPr lang="ja-JP" altLang="en-US" sz="1400" dirty="0"/>
              <a:t>上記</a:t>
            </a:r>
            <a:r>
              <a:rPr lang="en-US" altLang="ja-JP" sz="1400" dirty="0"/>
              <a:t>URL</a:t>
            </a:r>
            <a:r>
              <a:rPr lang="ja-JP" altLang="en-US" sz="1400" dirty="0"/>
              <a:t>内の「</a:t>
            </a:r>
            <a:r>
              <a:rPr lang="en-US" altLang="ja-JP" sz="1400" dirty="0" err="1"/>
              <a:t>xxxxxxxxx</a:t>
            </a:r>
            <a:r>
              <a:rPr lang="ja-JP" altLang="en-US" sz="1400" dirty="0"/>
              <a:t>」部分は、広告がクリックされた際、値が異なるランダムな</a:t>
            </a:r>
            <a:r>
              <a:rPr lang="ja-JP" altLang="en-US" sz="1400"/>
              <a:t>文字列となります</a:t>
            </a:r>
            <a:r>
              <a:rPr lang="ja-JP" altLang="en-US" sz="1400" dirty="0"/>
              <a:t>。</a:t>
            </a:r>
            <a:endParaRPr lang="en-US" altLang="ja-JP" sz="1400" dirty="0"/>
          </a:p>
        </p:txBody>
      </p:sp>
      <p:sp>
        <p:nvSpPr>
          <p:cNvPr id="9" name="テキスト プレースホルダー 7"/>
          <p:cNvSpPr txBox="1">
            <a:spLocks/>
          </p:cNvSpPr>
          <p:nvPr/>
        </p:nvSpPr>
        <p:spPr>
          <a:xfrm>
            <a:off x="272480" y="927896"/>
            <a:ext cx="9360470" cy="1132952"/>
          </a:xfrm>
          <a:prstGeom prst="rect">
            <a:avLst/>
          </a:prstGeom>
          <a:solidFill>
            <a:schemeClr val="accent6">
              <a:lumMod val="20000"/>
              <a:lumOff val="80000"/>
            </a:schemeClr>
          </a:solidFill>
        </p:spPr>
        <p:txBody>
          <a:bodyPr vert="horz" lIns="91440" tIns="14400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600" dirty="0">
                <a:solidFill>
                  <a:srgbClr val="FF0000"/>
                </a:solidFill>
              </a:rPr>
              <a:t>　</a:t>
            </a:r>
            <a:r>
              <a:rPr lang="en-US" altLang="ja-JP" sz="1600" dirty="0">
                <a:solidFill>
                  <a:srgbClr val="FF0000"/>
                </a:solidFill>
              </a:rPr>
              <a:t> </a:t>
            </a:r>
            <a:r>
              <a:rPr lang="ja-JP" altLang="en-US" sz="1600" dirty="0">
                <a:solidFill>
                  <a:srgbClr val="FF0000"/>
                </a:solidFill>
              </a:rPr>
              <a:t> </a:t>
            </a:r>
            <a:r>
              <a:rPr lang="ja-JP" altLang="en-US" sz="1600" b="1" dirty="0">
                <a:solidFill>
                  <a:schemeClr val="accent6"/>
                </a:solidFill>
              </a:rPr>
              <a:t>ご注意：</a:t>
            </a:r>
            <a:endParaRPr lang="en-US" altLang="ja-JP" sz="1600" dirty="0">
              <a:solidFill>
                <a:schemeClr val="accent6"/>
              </a:solidFill>
            </a:endParaRPr>
          </a:p>
          <a:p>
            <a:r>
              <a:rPr lang="ja-JP" altLang="en-US" sz="1600" b="1" dirty="0">
                <a:solidFill>
                  <a:schemeClr val="accent6"/>
                </a:solidFill>
              </a:rPr>
              <a:t>「コンバージョン測定補完機能タグ</a:t>
            </a:r>
            <a:r>
              <a:rPr lang="ja-JP" altLang="en-US" sz="1050" b="1" dirty="0">
                <a:solidFill>
                  <a:schemeClr val="accent6"/>
                </a:solidFill>
              </a:rPr>
              <a:t>（およびサイトジェネラルタグ）</a:t>
            </a:r>
            <a:r>
              <a:rPr lang="ja-JP" altLang="en-US" sz="1600" b="1" dirty="0">
                <a:solidFill>
                  <a:schemeClr val="accent6"/>
                </a:solidFill>
              </a:rPr>
              <a:t>を設置したページ」</a:t>
            </a:r>
            <a:r>
              <a:rPr lang="ja-JP" altLang="en-US" sz="1600" dirty="0">
                <a:solidFill>
                  <a:schemeClr val="accent6"/>
                </a:solidFill>
              </a:rPr>
              <a:t>を表示した際、</a:t>
            </a:r>
            <a:endParaRPr lang="en-US" altLang="ja-JP" sz="1600" dirty="0">
              <a:solidFill>
                <a:schemeClr val="accent6"/>
              </a:solidFill>
            </a:endParaRPr>
          </a:p>
          <a:p>
            <a:r>
              <a:rPr lang="ja-JP" altLang="en-US" sz="1600" b="1" u="sng" dirty="0">
                <a:solidFill>
                  <a:schemeClr val="accent6"/>
                </a:solidFill>
              </a:rPr>
              <a:t>アドレスバーに</a:t>
            </a:r>
            <a:r>
              <a:rPr lang="ja-JP" altLang="en-US" sz="1600" b="1" dirty="0">
                <a:solidFill>
                  <a:schemeClr val="accent6"/>
                </a:solidFill>
              </a:rPr>
              <a:t>「</a:t>
            </a:r>
            <a:r>
              <a:rPr lang="en-US" altLang="ja-JP" sz="1600" b="1" dirty="0" err="1">
                <a:solidFill>
                  <a:schemeClr val="accent6"/>
                </a:solidFill>
              </a:rPr>
              <a:t>yclid</a:t>
            </a:r>
            <a:r>
              <a:rPr lang="en-US" altLang="ja-JP" sz="1600" b="1" dirty="0">
                <a:solidFill>
                  <a:schemeClr val="accent6"/>
                </a:solidFill>
              </a:rPr>
              <a:t>=</a:t>
            </a:r>
            <a:r>
              <a:rPr lang="en-US" altLang="ja-JP" sz="1600" b="1" dirty="0" err="1">
                <a:solidFill>
                  <a:schemeClr val="accent6"/>
                </a:solidFill>
              </a:rPr>
              <a:t>xxxxxxxxx</a:t>
            </a:r>
            <a:r>
              <a:rPr lang="ja-JP" altLang="en-US" sz="1600" b="1" dirty="0">
                <a:solidFill>
                  <a:schemeClr val="accent6"/>
                </a:solidFill>
              </a:rPr>
              <a:t>」が表示</a:t>
            </a:r>
            <a:r>
              <a:rPr lang="ja-JP" altLang="en-US" sz="1600" dirty="0">
                <a:solidFill>
                  <a:schemeClr val="accent6"/>
                </a:solidFill>
              </a:rPr>
              <a:t>されている必要があります。</a:t>
            </a:r>
            <a:endParaRPr lang="en-US" altLang="ja-JP" sz="1600" dirty="0">
              <a:solidFill>
                <a:schemeClr val="accent6"/>
              </a:solidFill>
            </a:endParaRPr>
          </a:p>
          <a:p>
            <a:r>
              <a:rPr lang="en-US" altLang="ja-JP" sz="1600" dirty="0">
                <a:solidFill>
                  <a:srgbClr val="FF0000"/>
                </a:solidFill>
              </a:rPr>
              <a:t/>
            </a:r>
            <a:br>
              <a:rPr lang="en-US" altLang="ja-JP" sz="1600" dirty="0">
                <a:solidFill>
                  <a:srgbClr val="FF0000"/>
                </a:solidFill>
              </a:rPr>
            </a:br>
            <a:endParaRPr lang="ja-JP" altLang="en-US" sz="1600" dirty="0">
              <a:solidFill>
                <a:srgbClr val="FF0000"/>
              </a:solidFill>
            </a:endParaRPr>
          </a:p>
        </p:txBody>
      </p:sp>
      <p:sp>
        <p:nvSpPr>
          <p:cNvPr id="3" name="タイトル 2">
            <a:extLst>
              <a:ext uri="{FF2B5EF4-FFF2-40B4-BE49-F238E27FC236}">
                <a16:creationId xmlns:a16="http://schemas.microsoft.com/office/drawing/2014/main" id="{0BE50BEF-3E39-8148-9B5D-94F7A667E488}"/>
              </a:ext>
            </a:extLst>
          </p:cNvPr>
          <p:cNvSpPr>
            <a:spLocks noGrp="1"/>
          </p:cNvSpPr>
          <p:nvPr>
            <p:ph type="title"/>
          </p:nvPr>
        </p:nvSpPr>
        <p:spPr/>
        <p:txBody>
          <a:bodyPr/>
          <a:lstStyle/>
          <a:p>
            <a:r>
              <a:rPr lang="ja-JP" altLang="en-US" sz="2000" dirty="0"/>
              <a:t>「自動タグ設定」のご注意</a:t>
            </a:r>
          </a:p>
        </p:txBody>
      </p:sp>
      <p:pic>
        <p:nvPicPr>
          <p:cNvPr id="11" name="図 10">
            <a:extLst>
              <a:ext uri="{FF2B5EF4-FFF2-40B4-BE49-F238E27FC236}">
                <a16:creationId xmlns:a16="http://schemas.microsoft.com/office/drawing/2014/main" id="{5CCFFB99-334C-1743-9135-93765A88F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130" y="925487"/>
            <a:ext cx="454180" cy="437546"/>
          </a:xfrm>
          <a:prstGeom prst="rect">
            <a:avLst/>
          </a:prstGeom>
        </p:spPr>
      </p:pic>
    </p:spTree>
    <p:extLst>
      <p:ext uri="{BB962C8B-B14F-4D97-AF65-F5344CB8AC3E}">
        <p14:creationId xmlns:p14="http://schemas.microsoft.com/office/powerpoint/2010/main" val="110561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t>クロスドメインの場合の追加手順</a:t>
            </a:r>
            <a:endParaRPr kumimoji="1" lang="ja-JP" altLang="en-US" sz="2000" dirty="0"/>
          </a:p>
        </p:txBody>
      </p:sp>
      <p:sp>
        <p:nvSpPr>
          <p:cNvPr id="4" name="フッター プレースホルダー 3"/>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16</a:t>
            </a:fld>
            <a:endParaRPr lang="ja-JP" altLang="en-US"/>
          </a:p>
        </p:txBody>
      </p:sp>
      <p:sp>
        <p:nvSpPr>
          <p:cNvPr id="15" name="テキスト プレースホルダー 7"/>
          <p:cNvSpPr txBox="1">
            <a:spLocks/>
          </p:cNvSpPr>
          <p:nvPr/>
        </p:nvSpPr>
        <p:spPr>
          <a:xfrm>
            <a:off x="254359" y="2849995"/>
            <a:ext cx="9378591" cy="3600400"/>
          </a:xfrm>
          <a:prstGeom prst="rect">
            <a:avLst/>
          </a:prstGeom>
          <a:noFill/>
        </p:spPr>
        <p:txBody>
          <a:bodyPr vert="horz" lIns="91440" tIns="4572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800" b="1"/>
              <a:t>例</a:t>
            </a:r>
            <a:endParaRPr lang="en-US" altLang="ja-JP" sz="1800" b="1"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p:txBody>
      </p:sp>
      <p:grpSp>
        <p:nvGrpSpPr>
          <p:cNvPr id="52" name="グループ化 51"/>
          <p:cNvGrpSpPr/>
          <p:nvPr/>
        </p:nvGrpSpPr>
        <p:grpSpPr>
          <a:xfrm>
            <a:off x="526121" y="3063214"/>
            <a:ext cx="8819367" cy="2021970"/>
            <a:chOff x="41238" y="2164794"/>
            <a:chExt cx="8819367" cy="1840270"/>
          </a:xfrm>
        </p:grpSpPr>
        <p:grpSp>
          <p:nvGrpSpPr>
            <p:cNvPr id="47" name="グループ化 46"/>
            <p:cNvGrpSpPr/>
            <p:nvPr/>
          </p:nvGrpSpPr>
          <p:grpSpPr>
            <a:xfrm>
              <a:off x="41238" y="2564904"/>
              <a:ext cx="8819367" cy="1440160"/>
              <a:chOff x="208483" y="2636912"/>
              <a:chExt cx="8819367" cy="1440160"/>
            </a:xfrm>
          </p:grpSpPr>
          <p:grpSp>
            <p:nvGrpSpPr>
              <p:cNvPr id="24" name="グループ化 23"/>
              <p:cNvGrpSpPr/>
              <p:nvPr/>
            </p:nvGrpSpPr>
            <p:grpSpPr>
              <a:xfrm>
                <a:off x="208483" y="2636912"/>
                <a:ext cx="8819367" cy="1440160"/>
                <a:chOff x="136475" y="2708920"/>
                <a:chExt cx="8819367" cy="1440160"/>
              </a:xfrm>
            </p:grpSpPr>
            <p:grpSp>
              <p:nvGrpSpPr>
                <p:cNvPr id="7" name="グループ化 6"/>
                <p:cNvGrpSpPr/>
                <p:nvPr/>
              </p:nvGrpSpPr>
              <p:grpSpPr>
                <a:xfrm>
                  <a:off x="136475" y="2708920"/>
                  <a:ext cx="5617331" cy="1440160"/>
                  <a:chOff x="64467" y="2348880"/>
                  <a:chExt cx="5617331" cy="1440160"/>
                </a:xfrm>
              </p:grpSpPr>
              <p:sp>
                <p:nvSpPr>
                  <p:cNvPr id="14" name="正方形/長方形 13"/>
                  <p:cNvSpPr/>
                  <p:nvPr/>
                </p:nvSpPr>
                <p:spPr>
                  <a:xfrm>
                    <a:off x="64467" y="2348880"/>
                    <a:ext cx="2440261" cy="1440160"/>
                  </a:xfrm>
                  <a:prstGeom prst="rect">
                    <a:avLst/>
                  </a:prstGeom>
                  <a:solidFill>
                    <a:schemeClr val="bg1"/>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altLang="ja-JP" sz="1200" dirty="0">
                        <a:solidFill>
                          <a:schemeClr val="tx1"/>
                        </a:solidFill>
                      </a:rPr>
                      <a:t/>
                    </a:r>
                    <a:br>
                      <a:rPr lang="en-US" altLang="ja-JP" sz="1200" dirty="0">
                        <a:solidFill>
                          <a:schemeClr val="tx1"/>
                        </a:solidFill>
                      </a:rPr>
                    </a:br>
                    <a:r>
                      <a:rPr lang="ja-JP" altLang="en-US" sz="1200" dirty="0">
                        <a:solidFill>
                          <a:schemeClr val="tx1"/>
                        </a:solidFill>
                      </a:rPr>
                      <a:t>ランディングページ</a:t>
                    </a:r>
                    <a:endParaRPr lang="en-US" altLang="ja-JP" sz="1200" dirty="0">
                      <a:solidFill>
                        <a:schemeClr val="tx1"/>
                      </a:solidFill>
                    </a:endParaRPr>
                  </a:p>
                  <a:p>
                    <a:pPr algn="ctr"/>
                    <a:r>
                      <a:rPr lang="en-US" altLang="ja-JP" sz="1200" dirty="0">
                        <a:solidFill>
                          <a:schemeClr val="tx1"/>
                        </a:solidFill>
                      </a:rPr>
                      <a:t/>
                    </a:r>
                    <a:br>
                      <a:rPr lang="en-US" altLang="ja-JP" sz="1200" dirty="0">
                        <a:solidFill>
                          <a:schemeClr val="tx1"/>
                        </a:solidFill>
                      </a:rPr>
                    </a:br>
                    <a:endParaRPr kumimoji="1" lang="en-US" altLang="ja-JP" sz="1200" dirty="0">
                      <a:solidFill>
                        <a:schemeClr val="tx1"/>
                      </a:solidFill>
                    </a:endParaRPr>
                  </a:p>
                  <a:p>
                    <a:pPr algn="ctr"/>
                    <a:r>
                      <a:rPr kumimoji="1" lang="en-US" altLang="ja-JP" sz="1200" dirty="0">
                        <a:solidFill>
                          <a:schemeClr val="tx1"/>
                        </a:solidFill>
                      </a:rPr>
                      <a:t>https://</a:t>
                    </a:r>
                    <a:r>
                      <a:rPr kumimoji="1" lang="en-US" altLang="ja-JP" sz="1200" b="1" dirty="0">
                        <a:solidFill>
                          <a:schemeClr val="accent5">
                            <a:lumMod val="60000"/>
                            <a:lumOff val="40000"/>
                          </a:schemeClr>
                        </a:solidFill>
                      </a:rPr>
                      <a:t>shopping.jp</a:t>
                    </a:r>
                    <a:r>
                      <a:rPr kumimoji="1" lang="en-US" altLang="ja-JP" sz="1200" dirty="0">
                        <a:solidFill>
                          <a:schemeClr val="tx1"/>
                        </a:solidFill>
                      </a:rPr>
                      <a:t>/?</a:t>
                    </a:r>
                    <a:r>
                      <a:rPr kumimoji="1" lang="en-US" altLang="ja-JP" sz="1200" dirty="0">
                        <a:solidFill>
                          <a:schemeClr val="accent6"/>
                        </a:solidFill>
                      </a:rPr>
                      <a:t>yclid=xxxxxx</a:t>
                    </a:r>
                    <a:endParaRPr kumimoji="1" lang="ja-JP" altLang="en-US" sz="1200" dirty="0">
                      <a:solidFill>
                        <a:schemeClr val="accent6"/>
                      </a:solidFill>
                    </a:endParaRPr>
                  </a:p>
                </p:txBody>
              </p:sp>
              <p:sp>
                <p:nvSpPr>
                  <p:cNvPr id="17" name="正方形/長方形 16"/>
                  <p:cNvSpPr/>
                  <p:nvPr/>
                </p:nvSpPr>
                <p:spPr>
                  <a:xfrm>
                    <a:off x="3224808" y="2348880"/>
                    <a:ext cx="2456990" cy="1440160"/>
                  </a:xfrm>
                  <a:prstGeom prst="rect">
                    <a:avLst/>
                  </a:prstGeom>
                  <a:solidFill>
                    <a:schemeClr val="bg1"/>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en-US" altLang="ja-JP" sz="1200" dirty="0">
                      <a:solidFill>
                        <a:schemeClr val="tx1"/>
                      </a:solidFill>
                    </a:endParaRPr>
                  </a:p>
                  <a:p>
                    <a:pPr algn="ctr"/>
                    <a:r>
                      <a:rPr lang="ja-JP" altLang="en-US" sz="1200" dirty="0">
                        <a:solidFill>
                          <a:schemeClr val="tx1"/>
                        </a:solidFill>
                      </a:rPr>
                      <a:t>ユーザーが途中で</a:t>
                    </a:r>
                    <a:r>
                      <a:rPr lang="en-US" altLang="ja-JP" sz="1200" dirty="0">
                        <a:solidFill>
                          <a:schemeClr val="tx1"/>
                        </a:solidFill>
                      </a:rPr>
                      <a:t/>
                    </a:r>
                    <a:br>
                      <a:rPr lang="en-US" altLang="ja-JP" sz="1200" dirty="0">
                        <a:solidFill>
                          <a:schemeClr val="tx1"/>
                        </a:solidFill>
                      </a:rPr>
                    </a:br>
                    <a:r>
                      <a:rPr lang="ja-JP" altLang="en-US" sz="1200" dirty="0">
                        <a:solidFill>
                          <a:schemeClr val="tx1"/>
                        </a:solidFill>
                      </a:rPr>
                      <a:t>遷移</a:t>
                    </a:r>
                    <a:r>
                      <a:rPr kumimoji="1" lang="ja-JP" altLang="en-US" sz="1200" dirty="0">
                        <a:solidFill>
                          <a:schemeClr val="tx1"/>
                        </a:solidFill>
                      </a:rPr>
                      <a:t>するページ</a:t>
                    </a:r>
                    <a:r>
                      <a:rPr kumimoji="1" lang="en-US" altLang="ja-JP" sz="1200" dirty="0">
                        <a:solidFill>
                          <a:schemeClr val="tx1"/>
                        </a:solidFill>
                      </a:rPr>
                      <a:t/>
                    </a:r>
                    <a:br>
                      <a:rPr kumimoji="1" lang="en-US" altLang="ja-JP" sz="1200" dirty="0">
                        <a:solidFill>
                          <a:schemeClr val="tx1"/>
                        </a:solidFill>
                      </a:rPr>
                    </a:br>
                    <a:r>
                      <a:rPr kumimoji="1" lang="en-US" altLang="ja-JP" sz="1200" dirty="0">
                        <a:solidFill>
                          <a:schemeClr val="tx1"/>
                        </a:solidFill>
                      </a:rPr>
                      <a:t/>
                    </a:r>
                    <a:br>
                      <a:rPr kumimoji="1" lang="en-US" altLang="ja-JP" sz="1200" dirty="0">
                        <a:solidFill>
                          <a:schemeClr val="tx1"/>
                        </a:solidFill>
                      </a:rPr>
                    </a:br>
                    <a:r>
                      <a:rPr kumimoji="1" lang="en-US" altLang="ja-JP" sz="1200" dirty="0">
                        <a:solidFill>
                          <a:schemeClr val="tx1"/>
                        </a:solidFill>
                      </a:rPr>
                      <a:t>https://</a:t>
                    </a:r>
                    <a:r>
                      <a:rPr kumimoji="1" lang="en-US" altLang="ja-JP" sz="1200" b="1" dirty="0">
                        <a:solidFill>
                          <a:schemeClr val="accent6"/>
                        </a:solidFill>
                      </a:rPr>
                      <a:t>cart.jp</a:t>
                    </a:r>
                    <a:r>
                      <a:rPr lang="en-US" altLang="ja-JP" sz="1200" dirty="0">
                        <a:solidFill>
                          <a:schemeClr val="tx1"/>
                        </a:solidFill>
                      </a:rPr>
                      <a:t>/check/?</a:t>
                    </a:r>
                    <a:r>
                      <a:rPr lang="en-US" altLang="ja-JP" sz="1200" dirty="0">
                        <a:solidFill>
                          <a:schemeClr val="accent6"/>
                        </a:solidFill>
                      </a:rPr>
                      <a:t>yclid=xxxxxx</a:t>
                    </a:r>
                    <a:endParaRPr lang="ja-JP" altLang="en-US" sz="1200" dirty="0">
                      <a:solidFill>
                        <a:schemeClr val="accent6"/>
                      </a:solidFill>
                    </a:endParaRPr>
                  </a:p>
                  <a:p>
                    <a:pPr algn="ctr"/>
                    <a:endParaRPr kumimoji="1" lang="ja-JP" altLang="en-US" sz="1200" dirty="0">
                      <a:solidFill>
                        <a:schemeClr val="tx1"/>
                      </a:solidFill>
                    </a:endParaRPr>
                  </a:p>
                </p:txBody>
              </p:sp>
              <p:cxnSp>
                <p:nvCxnSpPr>
                  <p:cNvPr id="19" name="直線矢印コネクタ 18"/>
                  <p:cNvCxnSpPr>
                    <a:cxnSpLocks/>
                    <a:stCxn id="14" idx="3"/>
                    <a:endCxn id="17" idx="1"/>
                  </p:cNvCxnSpPr>
                  <p:nvPr/>
                </p:nvCxnSpPr>
                <p:spPr>
                  <a:xfrm>
                    <a:off x="2504728" y="3068960"/>
                    <a:ext cx="720080" cy="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正方形/長方形 20"/>
                <p:cNvSpPr/>
                <p:nvPr/>
              </p:nvSpPr>
              <p:spPr>
                <a:xfrm>
                  <a:off x="6473886" y="2708920"/>
                  <a:ext cx="2481956" cy="1440160"/>
                </a:xfrm>
                <a:prstGeom prst="rect">
                  <a:avLst/>
                </a:prstGeom>
                <a:solidFill>
                  <a:schemeClr val="bg1"/>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altLang="ja-JP" sz="1200" dirty="0">
                    <a:solidFill>
                      <a:schemeClr val="tx1"/>
                    </a:solidFill>
                  </a:endParaRPr>
                </a:p>
                <a:p>
                  <a:pPr algn="ctr"/>
                  <a:r>
                    <a:rPr lang="ja-JP" altLang="en-US" sz="1200" dirty="0">
                      <a:solidFill>
                        <a:schemeClr val="tx1"/>
                      </a:solidFill>
                    </a:rPr>
                    <a:t>コンバージョンページ</a:t>
                  </a:r>
                  <a:r>
                    <a:rPr lang="en-US" altLang="ja-JP" sz="1200" dirty="0">
                      <a:solidFill>
                        <a:schemeClr val="tx1"/>
                      </a:solidFill>
                    </a:rPr>
                    <a:t/>
                  </a:r>
                  <a:br>
                    <a:rPr lang="en-US" altLang="ja-JP" sz="1200" dirty="0">
                      <a:solidFill>
                        <a:schemeClr val="tx1"/>
                      </a:solidFill>
                    </a:rPr>
                  </a:br>
                  <a:r>
                    <a:rPr lang="en-US" altLang="ja-JP" sz="1200" dirty="0">
                      <a:solidFill>
                        <a:schemeClr val="tx1"/>
                      </a:solidFill>
                    </a:rPr>
                    <a:t/>
                  </a:r>
                  <a:br>
                    <a:rPr lang="en-US" altLang="ja-JP" sz="1200" dirty="0">
                      <a:solidFill>
                        <a:schemeClr val="tx1"/>
                      </a:solidFill>
                    </a:rPr>
                  </a:br>
                  <a:r>
                    <a:rPr kumimoji="1" lang="en-US" altLang="ja-JP" sz="1200" dirty="0">
                      <a:solidFill>
                        <a:schemeClr val="tx1"/>
                      </a:solidFill>
                    </a:rPr>
                    <a:t>https://</a:t>
                  </a:r>
                  <a:r>
                    <a:rPr kumimoji="1" lang="en-US" altLang="ja-JP" sz="1200" b="1" dirty="0">
                      <a:solidFill>
                        <a:schemeClr val="accent6"/>
                      </a:solidFill>
                    </a:rPr>
                    <a:t>cart.jp</a:t>
                  </a:r>
                  <a:r>
                    <a:rPr kumimoji="1" lang="en-US" altLang="ja-JP" sz="1200" dirty="0">
                      <a:solidFill>
                        <a:schemeClr val="tx1"/>
                      </a:solidFill>
                    </a:rPr>
                    <a:t>/done/</a:t>
                  </a:r>
                  <a:endParaRPr kumimoji="1" lang="ja-JP" altLang="en-US" sz="1200" dirty="0">
                    <a:solidFill>
                      <a:schemeClr val="tx1"/>
                    </a:solidFill>
                  </a:endParaRPr>
                </a:p>
              </p:txBody>
            </p:sp>
            <p:cxnSp>
              <p:nvCxnSpPr>
                <p:cNvPr id="22" name="直線矢印コネクタ 21"/>
                <p:cNvCxnSpPr>
                  <a:cxnSpLocks/>
                  <a:stCxn id="17" idx="3"/>
                  <a:endCxn id="21" idx="1"/>
                </p:cNvCxnSpPr>
                <p:nvPr/>
              </p:nvCxnSpPr>
              <p:spPr>
                <a:xfrm>
                  <a:off x="5753806" y="3429000"/>
                  <a:ext cx="720080" cy="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
            <p:nvSpPr>
              <p:cNvPr id="41" name="正方形/長方形 40"/>
              <p:cNvSpPr/>
              <p:nvPr/>
            </p:nvSpPr>
            <p:spPr>
              <a:xfrm>
                <a:off x="6733173" y="3769621"/>
                <a:ext cx="2107398" cy="216994"/>
              </a:xfrm>
              <a:prstGeom prst="rect">
                <a:avLst/>
              </a:prstGeom>
              <a:solidFill>
                <a:schemeClr val="accent5"/>
              </a:solidFill>
              <a:ln>
                <a:solidFill>
                  <a:schemeClr val="accent5">
                    <a:lumMod val="75000"/>
                  </a:schemeClr>
                </a:solidFill>
              </a:ln>
              <a:effectLst/>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100" dirty="0">
                    <a:solidFill>
                      <a:schemeClr val="bg1"/>
                    </a:solidFill>
                  </a:rPr>
                  <a:t>コンバージョンタグ</a:t>
                </a:r>
                <a:endParaRPr kumimoji="1" lang="ja-JP" altLang="en-US" sz="1100" dirty="0">
                  <a:solidFill>
                    <a:schemeClr val="bg1"/>
                  </a:solidFill>
                </a:endParaRPr>
              </a:p>
            </p:txBody>
          </p:sp>
          <p:sp>
            <p:nvSpPr>
              <p:cNvPr id="46" name="正方形/長方形 45"/>
              <p:cNvSpPr/>
              <p:nvPr/>
            </p:nvSpPr>
            <p:spPr>
              <a:xfrm>
                <a:off x="3536076" y="3668066"/>
                <a:ext cx="2107398" cy="342814"/>
              </a:xfrm>
              <a:prstGeom prst="rect">
                <a:avLst/>
              </a:prstGeom>
              <a:solidFill>
                <a:schemeClr val="accent6"/>
              </a:solidFill>
              <a:ln>
                <a:solidFill>
                  <a:schemeClr val="accent6">
                    <a:lumMod val="75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100" dirty="0">
                    <a:solidFill>
                      <a:schemeClr val="bg1"/>
                    </a:solidFill>
                  </a:rPr>
                  <a:t>コンバージョン測定補完機能タグ</a:t>
                </a:r>
                <a:r>
                  <a:rPr lang="ja-JP" altLang="en-US" sz="800" dirty="0">
                    <a:solidFill>
                      <a:schemeClr val="bg1"/>
                    </a:solidFill>
                  </a:rPr>
                  <a:t>（およびサイトジェネラルタグ）</a:t>
                </a:r>
                <a:endParaRPr kumimoji="1" lang="ja-JP" altLang="en-US" sz="1100" dirty="0">
                  <a:solidFill>
                    <a:schemeClr val="bg1"/>
                  </a:solidFill>
                </a:endParaRPr>
              </a:p>
            </p:txBody>
          </p:sp>
        </p:grpSp>
        <p:sp>
          <p:nvSpPr>
            <p:cNvPr id="48" name="テキスト ボックス 47"/>
            <p:cNvSpPr txBox="1"/>
            <p:nvPr/>
          </p:nvSpPr>
          <p:spPr>
            <a:xfrm>
              <a:off x="3480283" y="2164794"/>
              <a:ext cx="2788034" cy="364155"/>
            </a:xfrm>
            <a:prstGeom prst="rect">
              <a:avLst/>
            </a:prstGeom>
            <a:noFill/>
          </p:spPr>
          <p:txBody>
            <a:bodyPr wrap="square" rtlCol="0">
              <a:spAutoFit/>
            </a:bodyPr>
            <a:lstStyle/>
            <a:p>
              <a:r>
                <a:rPr lang="ja-JP" altLang="en-US" sz="1000" b="1" dirty="0">
                  <a:solidFill>
                    <a:srgbClr val="C00000"/>
                  </a:solidFill>
                </a:rPr>
                <a:t>コンバージョンタグを設置しているページと同一ドメインのページ</a:t>
              </a:r>
              <a:endParaRPr kumimoji="1" lang="ja-JP" altLang="en-US" sz="1000" b="1" dirty="0">
                <a:solidFill>
                  <a:srgbClr val="C00000"/>
                </a:solidFill>
              </a:endParaRPr>
            </a:p>
          </p:txBody>
        </p:sp>
        <p:cxnSp>
          <p:nvCxnSpPr>
            <p:cNvPr id="50" name="カギ線コネクタ 49"/>
            <p:cNvCxnSpPr>
              <a:cxnSpLocks/>
              <a:stCxn id="48" idx="1"/>
            </p:cNvCxnSpPr>
            <p:nvPr/>
          </p:nvCxnSpPr>
          <p:spPr>
            <a:xfrm rot="10800000" flipV="1">
              <a:off x="3368831" y="2346871"/>
              <a:ext cx="111453" cy="218032"/>
            </a:xfrm>
            <a:prstGeom prst="bentConnector2">
              <a:avLst/>
            </a:prstGeom>
            <a:ln>
              <a:tailEnd type="triangle"/>
            </a:ln>
          </p:spPr>
          <p:style>
            <a:lnRef idx="1">
              <a:schemeClr val="accent6"/>
            </a:lnRef>
            <a:fillRef idx="0">
              <a:schemeClr val="accent6"/>
            </a:fillRef>
            <a:effectRef idx="0">
              <a:schemeClr val="accent6"/>
            </a:effectRef>
            <a:fontRef idx="minor">
              <a:schemeClr val="tx1"/>
            </a:fontRef>
          </p:style>
        </p:cxnSp>
      </p:grpSp>
      <p:sp>
        <p:nvSpPr>
          <p:cNvPr id="59" name="テキスト ボックス 58"/>
          <p:cNvSpPr txBox="1"/>
          <p:nvPr/>
        </p:nvSpPr>
        <p:spPr>
          <a:xfrm>
            <a:off x="272480" y="5771621"/>
            <a:ext cx="9360470" cy="765200"/>
          </a:xfrm>
          <a:prstGeom prst="rect">
            <a:avLst/>
          </a:prstGeom>
          <a:solidFill>
            <a:srgbClr val="CCFFFF"/>
          </a:solidFill>
        </p:spPr>
        <p:txBody>
          <a:bodyPr wrap="square" tIns="72000" rtlCol="0">
            <a:spAutoFit/>
          </a:bodyPr>
          <a:lstStyle/>
          <a:p>
            <a:r>
              <a:rPr lang="ja-JP" altLang="en-US" sz="1050" dirty="0"/>
              <a:t>　ヒント：</a:t>
            </a:r>
            <a:endParaRPr lang="en-US" altLang="ja-JP" sz="1050" dirty="0"/>
          </a:p>
          <a:p>
            <a:r>
              <a:rPr lang="ja-JP" altLang="en-US" sz="1050" dirty="0"/>
              <a:t>・「コンバージョン測定補完機能タグ</a:t>
            </a:r>
            <a:r>
              <a:rPr lang="ja-JP" altLang="en-US" sz="700" dirty="0"/>
              <a:t>（およびサイトジェネラルタグ）</a:t>
            </a:r>
            <a:r>
              <a:rPr lang="ja-JP" altLang="en-US" sz="1050" dirty="0"/>
              <a:t>」の実装手順は、</a:t>
            </a:r>
            <a:r>
              <a:rPr lang="en-US" altLang="ja-JP" sz="1050" dirty="0"/>
              <a:t>P.14〜</a:t>
            </a:r>
            <a:r>
              <a:rPr lang="ja-JP" altLang="en-US" sz="1050" dirty="0"/>
              <a:t>をご参照ください。</a:t>
            </a:r>
            <a:endParaRPr lang="en-US" altLang="ja-JP" sz="1050" dirty="0"/>
          </a:p>
          <a:p>
            <a:r>
              <a:rPr lang="ja-JP" altLang="en-US" sz="1050" dirty="0"/>
              <a:t>・「コンバージョン測定補完機能タグ</a:t>
            </a:r>
            <a:r>
              <a:rPr lang="ja-JP" altLang="en-US" sz="700" dirty="0"/>
              <a:t>（およびサイトジェネラルタグ）</a:t>
            </a:r>
            <a:r>
              <a:rPr lang="ja-JP" altLang="en-US" sz="1050" dirty="0"/>
              <a:t>」は全ページへの実装を推奨しますが、全ページへの実装が難しい場合は、少なくとも</a:t>
            </a:r>
            <a:endParaRPr lang="en-US" altLang="ja-JP" sz="1050" dirty="0"/>
          </a:p>
          <a:p>
            <a:r>
              <a:rPr lang="ja-JP" altLang="en-US" sz="1050" dirty="0"/>
              <a:t>　「コンバージョンタグを設置しているページと同一ドメインのページ」かつ「</a:t>
            </a:r>
            <a:r>
              <a:rPr lang="en-US" altLang="ja-JP" sz="1050" dirty="0"/>
              <a:t>URL</a:t>
            </a:r>
            <a:r>
              <a:rPr lang="ja-JP" altLang="en-US" sz="1050" dirty="0"/>
              <a:t>にパラメータ</a:t>
            </a:r>
            <a:r>
              <a:rPr lang="en-US" altLang="ja-JP" sz="1050" dirty="0" err="1"/>
              <a:t>yclid</a:t>
            </a:r>
            <a:r>
              <a:rPr lang="ja-JP" altLang="en-US" sz="1050" dirty="0"/>
              <a:t>が付いているページ」には設置が必要です。</a:t>
            </a:r>
            <a:endParaRPr lang="en-US" altLang="ja-JP" sz="1050" dirty="0"/>
          </a:p>
        </p:txBody>
      </p:sp>
      <p:sp>
        <p:nvSpPr>
          <p:cNvPr id="23" name="テキスト プレースホルダー 7"/>
          <p:cNvSpPr txBox="1">
            <a:spLocks/>
          </p:cNvSpPr>
          <p:nvPr/>
        </p:nvSpPr>
        <p:spPr>
          <a:xfrm>
            <a:off x="273050" y="918384"/>
            <a:ext cx="9359900" cy="1892106"/>
          </a:xfrm>
          <a:prstGeom prst="rect">
            <a:avLst/>
          </a:prstGeom>
          <a:solidFill>
            <a:schemeClr val="accent6">
              <a:lumMod val="20000"/>
              <a:lumOff val="80000"/>
            </a:schemeClr>
          </a:solidFill>
        </p:spPr>
        <p:txBody>
          <a:bodyPr vert="horz" lIns="91440" tIns="14400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600" dirty="0">
                <a:solidFill>
                  <a:srgbClr val="FF0000"/>
                </a:solidFill>
              </a:rPr>
              <a:t>　</a:t>
            </a:r>
            <a:r>
              <a:rPr lang="en-US" altLang="ja-JP" sz="1600" dirty="0">
                <a:solidFill>
                  <a:srgbClr val="FF0000"/>
                </a:solidFill>
              </a:rPr>
              <a:t>  </a:t>
            </a:r>
            <a:r>
              <a:rPr lang="ja-JP" altLang="en-US" sz="1600" b="1" dirty="0">
                <a:solidFill>
                  <a:schemeClr val="accent6"/>
                </a:solidFill>
              </a:rPr>
              <a:t>ご注意：クロスドメインの場合、以下の設定が必要です。</a:t>
            </a:r>
            <a:endParaRPr lang="en-US" altLang="ja-JP" sz="1600" b="1" dirty="0">
              <a:solidFill>
                <a:schemeClr val="accent6"/>
              </a:solidFill>
            </a:endParaRPr>
          </a:p>
          <a:p>
            <a:endParaRPr lang="en-US" altLang="ja-JP" sz="1600" dirty="0">
              <a:solidFill>
                <a:srgbClr val="FF0000"/>
              </a:solidFill>
            </a:endParaRPr>
          </a:p>
          <a:p>
            <a:r>
              <a:rPr lang="ja-JP" altLang="en-US" sz="1600" b="1" dirty="0">
                <a:solidFill>
                  <a:schemeClr val="accent6"/>
                </a:solidFill>
              </a:rPr>
              <a:t>①「コンバージョンタグを設置しているページと同一ドメインのページ」</a:t>
            </a:r>
            <a:r>
              <a:rPr lang="ja-JP" altLang="en-US" sz="1600" dirty="0"/>
              <a:t>に、</a:t>
            </a:r>
            <a:endParaRPr lang="en-US" altLang="ja-JP" sz="1600" dirty="0"/>
          </a:p>
          <a:p>
            <a:r>
              <a:rPr lang="ja-JP" altLang="en-US" sz="1600" b="1" dirty="0">
                <a:solidFill>
                  <a:schemeClr val="accent6"/>
                </a:solidFill>
              </a:rPr>
              <a:t>　「コンバージョン測定補完機能タグ</a:t>
            </a:r>
            <a:r>
              <a:rPr lang="ja-JP" altLang="en-US" sz="1050" b="1" dirty="0">
                <a:solidFill>
                  <a:schemeClr val="accent6"/>
                </a:solidFill>
              </a:rPr>
              <a:t>（およびサイトジェネラルタグ）</a:t>
            </a:r>
            <a:r>
              <a:rPr lang="ja-JP" altLang="en-US" sz="1600" b="1" dirty="0">
                <a:solidFill>
                  <a:schemeClr val="accent6"/>
                </a:solidFill>
              </a:rPr>
              <a:t>」を設置</a:t>
            </a:r>
            <a:r>
              <a:rPr lang="ja-JP" altLang="en-US" sz="1600" dirty="0"/>
              <a:t>する必要があります。</a:t>
            </a:r>
            <a:endParaRPr lang="en-US" altLang="ja-JP" sz="1600" dirty="0"/>
          </a:p>
          <a:p>
            <a:r>
              <a:rPr lang="ja-JP" altLang="en-US" sz="1600" dirty="0"/>
              <a:t>②「コンバージョン測定補完機能タグ</a:t>
            </a:r>
            <a:r>
              <a:rPr lang="ja-JP" altLang="en-US" sz="1050" dirty="0"/>
              <a:t>（およびサイトジェネラルタグ）</a:t>
            </a:r>
            <a:r>
              <a:rPr lang="ja-JP" altLang="en-US" sz="1600" dirty="0"/>
              <a:t>」の動作には「</a:t>
            </a:r>
            <a:r>
              <a:rPr lang="en-US" altLang="ja-JP" sz="1600" dirty="0" err="1"/>
              <a:t>yclid</a:t>
            </a:r>
            <a:r>
              <a:rPr lang="ja-JP" altLang="en-US" sz="1600" dirty="0"/>
              <a:t>」が必要なため、</a:t>
            </a:r>
            <a:endParaRPr lang="en-US" altLang="ja-JP" sz="1600" dirty="0"/>
          </a:p>
          <a:p>
            <a:r>
              <a:rPr lang="ja-JP" altLang="en-US" sz="1600" b="1" dirty="0">
                <a:solidFill>
                  <a:srgbClr val="C00000"/>
                </a:solidFill>
              </a:rPr>
              <a:t>　①でタグを設置したページ</a:t>
            </a:r>
            <a:r>
              <a:rPr lang="ja-JP" altLang="en-US" sz="1600" dirty="0"/>
              <a:t>にパラメータ</a:t>
            </a:r>
            <a:r>
              <a:rPr lang="ja-JP" altLang="en-US" sz="1600" b="1" dirty="0">
                <a:solidFill>
                  <a:srgbClr val="C00000"/>
                </a:solidFill>
              </a:rPr>
              <a:t>「</a:t>
            </a:r>
            <a:r>
              <a:rPr lang="en-US" altLang="ja-JP" sz="1600" b="1" dirty="0" err="1">
                <a:solidFill>
                  <a:srgbClr val="C00000"/>
                </a:solidFill>
              </a:rPr>
              <a:t>yclid</a:t>
            </a:r>
            <a:r>
              <a:rPr lang="ja-JP" altLang="en-US" sz="1600" b="1" dirty="0">
                <a:solidFill>
                  <a:srgbClr val="C00000"/>
                </a:solidFill>
              </a:rPr>
              <a:t>」を引き継ぐ</a:t>
            </a:r>
            <a:r>
              <a:rPr lang="ja-JP" altLang="en-US" sz="1600" dirty="0"/>
              <a:t>必要があります。</a:t>
            </a:r>
            <a:endParaRPr lang="en-US" altLang="ja-JP" sz="1600" dirty="0"/>
          </a:p>
        </p:txBody>
      </p:sp>
      <p:pic>
        <p:nvPicPr>
          <p:cNvPr id="26" name="図 25">
            <a:extLst>
              <a:ext uri="{FF2B5EF4-FFF2-40B4-BE49-F238E27FC236}">
                <a16:creationId xmlns:a16="http://schemas.microsoft.com/office/drawing/2014/main" id="{8D167460-037B-2A46-B10A-C3F02E7E13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130" y="925487"/>
            <a:ext cx="454180" cy="437546"/>
          </a:xfrm>
          <a:prstGeom prst="rect">
            <a:avLst/>
          </a:prstGeom>
        </p:spPr>
      </p:pic>
      <p:pic>
        <p:nvPicPr>
          <p:cNvPr id="27" name="図 26">
            <a:extLst>
              <a:ext uri="{FF2B5EF4-FFF2-40B4-BE49-F238E27FC236}">
                <a16:creationId xmlns:a16="http://schemas.microsoft.com/office/drawing/2014/main" id="{60FAC6D6-9B6F-CE47-9199-541B7A522C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840" y="5805264"/>
            <a:ext cx="155169" cy="143474"/>
          </a:xfrm>
          <a:prstGeom prst="rect">
            <a:avLst/>
          </a:prstGeom>
        </p:spPr>
      </p:pic>
      <p:sp>
        <p:nvSpPr>
          <p:cNvPr id="25" name="テキスト ボックス 24">
            <a:extLst>
              <a:ext uri="{FF2B5EF4-FFF2-40B4-BE49-F238E27FC236}">
                <a16:creationId xmlns:a16="http://schemas.microsoft.com/office/drawing/2014/main" id="{5D85A40D-A14D-B84A-B054-A3D200214A43}"/>
              </a:ext>
            </a:extLst>
          </p:cNvPr>
          <p:cNvSpPr txBox="1"/>
          <p:nvPr/>
        </p:nvSpPr>
        <p:spPr>
          <a:xfrm>
            <a:off x="422998" y="5167820"/>
            <a:ext cx="3074598" cy="553998"/>
          </a:xfrm>
          <a:prstGeom prst="rect">
            <a:avLst/>
          </a:prstGeom>
          <a:noFill/>
        </p:spPr>
        <p:txBody>
          <a:bodyPr wrap="square" rtlCol="0">
            <a:spAutoFit/>
          </a:bodyPr>
          <a:lstStyle/>
          <a:p>
            <a:r>
              <a:rPr lang="ja-JP" altLang="en-US" sz="1000" b="1" dirty="0">
                <a:solidFill>
                  <a:srgbClr val="C00000"/>
                </a:solidFill>
              </a:rPr>
              <a:t>「自動タグ設定」を「オン」にすると、</a:t>
            </a:r>
            <a:endParaRPr lang="en-US" altLang="ja-JP" sz="1000" b="1" dirty="0">
              <a:solidFill>
                <a:srgbClr val="C00000"/>
              </a:solidFill>
            </a:endParaRPr>
          </a:p>
          <a:p>
            <a:r>
              <a:rPr lang="ja-JP" altLang="en-US" sz="1000" b="1" dirty="0">
                <a:solidFill>
                  <a:srgbClr val="C00000"/>
                </a:solidFill>
              </a:rPr>
              <a:t>このページの</a:t>
            </a:r>
            <a:r>
              <a:rPr lang="en-US" altLang="ja-JP" sz="1000" b="1" dirty="0">
                <a:solidFill>
                  <a:srgbClr val="C00000"/>
                </a:solidFill>
              </a:rPr>
              <a:t>URL</a:t>
            </a:r>
            <a:r>
              <a:rPr lang="ja-JP" altLang="en-US" sz="1000" b="1" dirty="0">
                <a:solidFill>
                  <a:srgbClr val="C00000"/>
                </a:solidFill>
              </a:rPr>
              <a:t>に「</a:t>
            </a:r>
            <a:r>
              <a:rPr lang="en-US" altLang="ja-JP" sz="1000" b="1" dirty="0">
                <a:solidFill>
                  <a:srgbClr val="C00000"/>
                </a:solidFill>
              </a:rPr>
              <a:t>YCLID</a:t>
            </a:r>
            <a:r>
              <a:rPr lang="ja-JP" altLang="en-US" sz="1000" b="1" dirty="0">
                <a:solidFill>
                  <a:srgbClr val="C00000"/>
                </a:solidFill>
              </a:rPr>
              <a:t>」が付与される</a:t>
            </a:r>
            <a:endParaRPr lang="en-US" altLang="ja-JP" sz="1000" b="1" dirty="0">
              <a:solidFill>
                <a:srgbClr val="C00000"/>
              </a:solidFill>
            </a:endParaRPr>
          </a:p>
          <a:p>
            <a:r>
              <a:rPr kumimoji="1" lang="en-US" altLang="ja-JP" sz="1000" b="1" dirty="0">
                <a:solidFill>
                  <a:srgbClr val="C00000"/>
                </a:solidFill>
              </a:rPr>
              <a:t>※</a:t>
            </a:r>
            <a:r>
              <a:rPr kumimoji="1" lang="ja-JP" altLang="en-US" sz="1000" b="1" dirty="0">
                <a:solidFill>
                  <a:srgbClr val="C00000"/>
                </a:solidFill>
              </a:rPr>
              <a:t>アカウント判別パラメータも同様</a:t>
            </a:r>
          </a:p>
        </p:txBody>
      </p:sp>
      <p:sp>
        <p:nvSpPr>
          <p:cNvPr id="28" name="テキスト ボックス 27">
            <a:extLst>
              <a:ext uri="{FF2B5EF4-FFF2-40B4-BE49-F238E27FC236}">
                <a16:creationId xmlns:a16="http://schemas.microsoft.com/office/drawing/2014/main" id="{C569F060-6DBB-134E-BA91-BECC605C2C1F}"/>
              </a:ext>
            </a:extLst>
          </p:cNvPr>
          <p:cNvSpPr txBox="1"/>
          <p:nvPr/>
        </p:nvSpPr>
        <p:spPr>
          <a:xfrm>
            <a:off x="3732680" y="5167820"/>
            <a:ext cx="2401205" cy="400110"/>
          </a:xfrm>
          <a:prstGeom prst="rect">
            <a:avLst/>
          </a:prstGeom>
          <a:noFill/>
        </p:spPr>
        <p:txBody>
          <a:bodyPr wrap="square" rtlCol="0">
            <a:spAutoFit/>
          </a:bodyPr>
          <a:lstStyle/>
          <a:p>
            <a:r>
              <a:rPr lang="ja-JP" altLang="en-US" sz="1000" b="1" dirty="0">
                <a:solidFill>
                  <a:srgbClr val="C00000"/>
                </a:solidFill>
              </a:rPr>
              <a:t>このページの</a:t>
            </a:r>
            <a:r>
              <a:rPr lang="en-US" altLang="ja-JP" sz="1000" b="1" dirty="0">
                <a:solidFill>
                  <a:srgbClr val="C00000"/>
                </a:solidFill>
              </a:rPr>
              <a:t>URL</a:t>
            </a:r>
            <a:r>
              <a:rPr lang="ja-JP" altLang="en-US" sz="1000" b="1" dirty="0">
                <a:solidFill>
                  <a:srgbClr val="C00000"/>
                </a:solidFill>
              </a:rPr>
              <a:t>に「</a:t>
            </a:r>
            <a:r>
              <a:rPr lang="en-US" altLang="ja-JP" sz="1000" b="1" dirty="0">
                <a:solidFill>
                  <a:srgbClr val="C00000"/>
                </a:solidFill>
              </a:rPr>
              <a:t>YCLID</a:t>
            </a:r>
            <a:r>
              <a:rPr lang="ja-JP" altLang="en-US" sz="1000" b="1" dirty="0">
                <a:solidFill>
                  <a:srgbClr val="C00000"/>
                </a:solidFill>
              </a:rPr>
              <a:t>」が必要</a:t>
            </a:r>
            <a:endParaRPr lang="en-US" altLang="ja-JP" sz="1000" b="1" dirty="0">
              <a:solidFill>
                <a:srgbClr val="C00000"/>
              </a:solidFill>
            </a:endParaRPr>
          </a:p>
          <a:p>
            <a:r>
              <a:rPr kumimoji="1" lang="en-US" altLang="ja-JP" sz="1000" b="1" dirty="0">
                <a:solidFill>
                  <a:srgbClr val="C00000"/>
                </a:solidFill>
              </a:rPr>
              <a:t>※</a:t>
            </a:r>
            <a:r>
              <a:rPr kumimoji="1" lang="ja-JP" altLang="en-US" sz="1000" b="1" dirty="0">
                <a:solidFill>
                  <a:srgbClr val="C00000"/>
                </a:solidFill>
              </a:rPr>
              <a:t>アカウント判別パラメータも同様</a:t>
            </a:r>
          </a:p>
        </p:txBody>
      </p:sp>
      <p:sp>
        <p:nvSpPr>
          <p:cNvPr id="29" name="正方形/長方形 28"/>
          <p:cNvSpPr/>
          <p:nvPr/>
        </p:nvSpPr>
        <p:spPr>
          <a:xfrm>
            <a:off x="825969" y="4720716"/>
            <a:ext cx="1840564" cy="265080"/>
          </a:xfrm>
          <a:prstGeom prst="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100" dirty="0" err="1">
                <a:solidFill>
                  <a:schemeClr val="tx1"/>
                </a:solidFill>
              </a:rPr>
              <a:t>yclid</a:t>
            </a:r>
            <a:r>
              <a:rPr lang="ja-JP" altLang="en-US" sz="1100" dirty="0">
                <a:solidFill>
                  <a:schemeClr val="tx1"/>
                </a:solidFill>
              </a:rPr>
              <a:t>を引き継ぐ設定</a:t>
            </a:r>
            <a:endParaRPr kumimoji="1" lang="ja-JP" altLang="en-US" sz="1100" dirty="0">
              <a:solidFill>
                <a:schemeClr val="tx1"/>
              </a:solidFill>
            </a:endParaRPr>
          </a:p>
        </p:txBody>
      </p:sp>
      <p:sp>
        <p:nvSpPr>
          <p:cNvPr id="6" name="正方形/長方形 5"/>
          <p:cNvSpPr/>
          <p:nvPr/>
        </p:nvSpPr>
        <p:spPr>
          <a:xfrm>
            <a:off x="7689484" y="2580946"/>
            <a:ext cx="2019519" cy="246221"/>
          </a:xfrm>
          <a:prstGeom prst="rect">
            <a:avLst/>
          </a:prstGeom>
        </p:spPr>
        <p:txBody>
          <a:bodyPr wrap="square">
            <a:spAutoFit/>
          </a:bodyPr>
          <a:lstStyle/>
          <a:p>
            <a:pPr algn="r"/>
            <a:r>
              <a:rPr lang="en-US" altLang="ja-JP" sz="1000" dirty="0"/>
              <a:t>※</a:t>
            </a:r>
            <a:r>
              <a:rPr lang="ja-JP" altLang="en-US" sz="1000" dirty="0"/>
              <a:t>サブドメインは不要です。</a:t>
            </a:r>
          </a:p>
        </p:txBody>
      </p:sp>
      <p:sp>
        <p:nvSpPr>
          <p:cNvPr id="30" name="正方形/長方形 29"/>
          <p:cNvSpPr/>
          <p:nvPr/>
        </p:nvSpPr>
        <p:spPr>
          <a:xfrm>
            <a:off x="7050811" y="4333910"/>
            <a:ext cx="2107398" cy="376662"/>
          </a:xfrm>
          <a:prstGeom prst="rect">
            <a:avLst/>
          </a:prstGeom>
          <a:solidFill>
            <a:schemeClr val="accent6"/>
          </a:solidFill>
          <a:ln>
            <a:solidFill>
              <a:schemeClr val="accent6">
                <a:lumMod val="75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100" dirty="0">
                <a:solidFill>
                  <a:schemeClr val="bg1"/>
                </a:solidFill>
              </a:rPr>
              <a:t>コンバージョン測定補完機能タグ</a:t>
            </a:r>
            <a:r>
              <a:rPr lang="ja-JP" altLang="en-US" sz="800" dirty="0">
                <a:solidFill>
                  <a:schemeClr val="bg1"/>
                </a:solidFill>
              </a:rPr>
              <a:t>（およびサイトジェネラルタグ）</a:t>
            </a:r>
            <a:endParaRPr kumimoji="1" lang="ja-JP" altLang="en-US" sz="1100" dirty="0">
              <a:solidFill>
                <a:schemeClr val="bg1"/>
              </a:solidFill>
            </a:endParaRPr>
          </a:p>
        </p:txBody>
      </p:sp>
    </p:spTree>
    <p:extLst>
      <p:ext uri="{BB962C8B-B14F-4D97-AF65-F5344CB8AC3E}">
        <p14:creationId xmlns:p14="http://schemas.microsoft.com/office/powerpoint/2010/main" val="634782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BDCE8-2D7A-4646-9583-4A907A102CD5}"/>
              </a:ext>
            </a:extLst>
          </p:cNvPr>
          <p:cNvSpPr>
            <a:spLocks noGrp="1"/>
          </p:cNvSpPr>
          <p:nvPr>
            <p:ph type="title"/>
          </p:nvPr>
        </p:nvSpPr>
        <p:spPr>
          <a:xfrm>
            <a:off x="272480" y="188640"/>
            <a:ext cx="7992888" cy="432048"/>
          </a:xfrm>
        </p:spPr>
        <p:txBody>
          <a:bodyPr/>
          <a:lstStyle/>
          <a:p>
            <a:r>
              <a:rPr kumimoji="1" lang="ja-JP" altLang="en-US" sz="2000" dirty="0"/>
              <a:t>　　</a:t>
            </a:r>
            <a:r>
              <a:rPr kumimoji="1" lang="en-US" altLang="ja-JP" sz="2000" dirty="0"/>
              <a:t>Yahoo!</a:t>
            </a:r>
            <a:r>
              <a:rPr kumimoji="1" lang="ja-JP" altLang="en-US" sz="2000" dirty="0"/>
              <a:t>タグマネージャーのタグカタログを利用する場合</a:t>
            </a:r>
          </a:p>
        </p:txBody>
      </p:sp>
      <p:sp>
        <p:nvSpPr>
          <p:cNvPr id="3" name="コンテンツ プレースホルダー 2">
            <a:extLst>
              <a:ext uri="{FF2B5EF4-FFF2-40B4-BE49-F238E27FC236}">
                <a16:creationId xmlns:a16="http://schemas.microsoft.com/office/drawing/2014/main" id="{D7FA526F-FC69-B74A-B171-503E777FF28E}"/>
              </a:ext>
            </a:extLst>
          </p:cNvPr>
          <p:cNvSpPr>
            <a:spLocks noGrp="1"/>
          </p:cNvSpPr>
          <p:nvPr>
            <p:ph sz="quarter" idx="13"/>
          </p:nvPr>
        </p:nvSpPr>
        <p:spPr>
          <a:xfrm>
            <a:off x="272480" y="908051"/>
            <a:ext cx="9360470" cy="3513518"/>
          </a:xfrm>
        </p:spPr>
        <p:txBody>
          <a:bodyPr/>
          <a:lstStyle/>
          <a:p>
            <a:pPr>
              <a:lnSpc>
                <a:spcPct val="120000"/>
              </a:lnSpc>
              <a:spcBef>
                <a:spcPts val="0"/>
              </a:spcBef>
            </a:pPr>
            <a:r>
              <a:rPr lang="ja-JP" altLang="en-US" sz="1600" dirty="0"/>
              <a:t>「コンバージョン測定補完機能タグ</a:t>
            </a:r>
            <a:r>
              <a:rPr lang="ja-JP" altLang="en-US" sz="1050" dirty="0"/>
              <a:t>（およびサイトジェネラルタグ）</a:t>
            </a:r>
            <a:r>
              <a:rPr lang="ja-JP" altLang="en-US" sz="1600" dirty="0"/>
              <a:t>」</a:t>
            </a:r>
            <a:r>
              <a:rPr kumimoji="1" lang="ja-JP" altLang="en-US" sz="1600" dirty="0"/>
              <a:t>は</a:t>
            </a:r>
            <a:r>
              <a:rPr kumimoji="1" lang="en-US" altLang="ja-JP" sz="1600" dirty="0"/>
              <a:t>Yahoo!</a:t>
            </a:r>
            <a:r>
              <a:rPr kumimoji="1" lang="ja-JP" altLang="en-US" sz="1600" dirty="0"/>
              <a:t>タグマネージャーの</a:t>
            </a:r>
            <a:endParaRPr kumimoji="1" lang="en-US" altLang="ja-JP" sz="1600" dirty="0"/>
          </a:p>
          <a:p>
            <a:pPr>
              <a:lnSpc>
                <a:spcPct val="120000"/>
              </a:lnSpc>
              <a:spcBef>
                <a:spcPts val="0"/>
              </a:spcBef>
            </a:pPr>
            <a:r>
              <a:rPr kumimoji="1" lang="ja-JP" altLang="en-US" sz="1600" dirty="0"/>
              <a:t>タグカタログから実装することが可能です。</a:t>
            </a:r>
            <a:r>
              <a:rPr lang="ja-JP" altLang="en-US" sz="1600" dirty="0"/>
              <a:t>ご利用の際は、以下の手順に沿って設定してください。</a:t>
            </a:r>
            <a:endParaRPr kumimoji="1" lang="en-US" altLang="ja-JP" sz="1600" dirty="0"/>
          </a:p>
        </p:txBody>
      </p:sp>
      <p:sp>
        <p:nvSpPr>
          <p:cNvPr id="4" name="フッター プレースホルダー 3">
            <a:extLst>
              <a:ext uri="{FF2B5EF4-FFF2-40B4-BE49-F238E27FC236}">
                <a16:creationId xmlns:a16="http://schemas.microsoft.com/office/drawing/2014/main" id="{8E654F63-E724-F04C-8381-45E9C3952779}"/>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B5D90BA7-E53D-B74C-BBCE-6E0DFE6A7194}"/>
              </a:ext>
            </a:extLst>
          </p:cNvPr>
          <p:cNvSpPr>
            <a:spLocks noGrp="1"/>
          </p:cNvSpPr>
          <p:nvPr>
            <p:ph type="sldNum" sz="quarter" idx="4"/>
          </p:nvPr>
        </p:nvSpPr>
        <p:spPr/>
        <p:txBody>
          <a:bodyPr/>
          <a:lstStyle/>
          <a:p>
            <a:fld id="{F9BD7636-22E7-4304-ABE2-16A3D163D5E1}" type="slidenum">
              <a:rPr lang="ja-JP" altLang="en-US" smtClean="0"/>
              <a:pPr/>
              <a:t>17</a:t>
            </a:fld>
            <a:endParaRPr lang="ja-JP" altLang="en-US"/>
          </a:p>
        </p:txBody>
      </p:sp>
      <p:grpSp>
        <p:nvGrpSpPr>
          <p:cNvPr id="6" name="Group 158">
            <a:extLst>
              <a:ext uri="{FF2B5EF4-FFF2-40B4-BE49-F238E27FC236}">
                <a16:creationId xmlns:a16="http://schemas.microsoft.com/office/drawing/2014/main" id="{C149129F-388F-E54F-AEAA-D7BC1AC78440}"/>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3B7BB78F-E778-2F4F-AF63-07FA900FADB9}"/>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07612C74-2703-8944-AB85-B28BE96732DB}"/>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0FABAED7-5519-CD48-9C4B-31EC21395C3F}"/>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grpSp>
        <p:nvGrpSpPr>
          <p:cNvPr id="11" name="グループ化 10">
            <a:extLst>
              <a:ext uri="{FF2B5EF4-FFF2-40B4-BE49-F238E27FC236}">
                <a16:creationId xmlns:a16="http://schemas.microsoft.com/office/drawing/2014/main" id="{19422E43-8464-444F-ADAF-1578D974D762}"/>
              </a:ext>
            </a:extLst>
          </p:cNvPr>
          <p:cNvGrpSpPr/>
          <p:nvPr/>
        </p:nvGrpSpPr>
        <p:grpSpPr>
          <a:xfrm>
            <a:off x="5063764" y="2210303"/>
            <a:ext cx="4425740" cy="2099037"/>
            <a:chOff x="5241032" y="1520788"/>
            <a:chExt cx="4425740" cy="1908212"/>
          </a:xfrm>
        </p:grpSpPr>
        <p:sp>
          <p:nvSpPr>
            <p:cNvPr id="12" name="テキスト プレースホルダー 7">
              <a:extLst>
                <a:ext uri="{FF2B5EF4-FFF2-40B4-BE49-F238E27FC236}">
                  <a16:creationId xmlns:a16="http://schemas.microsoft.com/office/drawing/2014/main" id="{483B9A81-D263-454A-B2DE-1A1C00359905}"/>
                </a:ext>
              </a:extLst>
            </p:cNvPr>
            <p:cNvSpPr txBox="1">
              <a:spLocks/>
            </p:cNvSpPr>
            <p:nvPr/>
          </p:nvSpPr>
          <p:spPr>
            <a:xfrm>
              <a:off x="5269508" y="1772816"/>
              <a:ext cx="4397264" cy="1656184"/>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 altLang="ja-JP" sz="1050" dirty="0"/>
                <a:t>Yahoo!</a:t>
              </a:r>
              <a:r>
                <a:rPr lang="ja-JP" altLang="en-US" sz="1050" dirty="0"/>
                <a:t>タグマネージャーからサービスタグを追加する。</a:t>
              </a:r>
              <a:endParaRPr lang="en-US" altLang="ja-JP" sz="1050" dirty="0"/>
            </a:p>
            <a:p>
              <a:r>
                <a:rPr lang="ja-JP" altLang="en-US" sz="1050" dirty="0"/>
                <a:t>「サービスタグを管理」の「サービスタグを追加」から</a:t>
              </a:r>
              <a:endParaRPr lang="en-US" altLang="ja-JP" sz="1050" dirty="0"/>
            </a:p>
            <a:p>
              <a:r>
                <a:rPr lang="en-US" altLang="ja-JP" sz="1050" dirty="0"/>
                <a:t>Yahoo! JAPAN</a:t>
              </a:r>
              <a:r>
                <a:rPr lang="ja-JP" altLang="en-US" sz="1050" dirty="0"/>
                <a:t>を選択し、「サイトジェネラルタグ」をクリック</a:t>
              </a:r>
            </a:p>
          </p:txBody>
        </p:sp>
        <p:sp>
          <p:nvSpPr>
            <p:cNvPr id="13" name="正方形/長方形 12">
              <a:extLst>
                <a:ext uri="{FF2B5EF4-FFF2-40B4-BE49-F238E27FC236}">
                  <a16:creationId xmlns:a16="http://schemas.microsoft.com/office/drawing/2014/main" id="{46FD5423-25F9-E542-9742-E4616D8C278B}"/>
                </a:ext>
              </a:extLst>
            </p:cNvPr>
            <p:cNvSpPr/>
            <p:nvPr/>
          </p:nvSpPr>
          <p:spPr>
            <a:xfrm>
              <a:off x="5241032" y="1520788"/>
              <a:ext cx="720080" cy="216024"/>
            </a:xfrm>
            <a:prstGeom prst="rect">
              <a:avLst/>
            </a:prstGeom>
            <a:solidFill>
              <a:srgbClr val="6870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r>
                <a:rPr kumimoji="1" lang="en-US" altLang="ja-JP" sz="1050" b="1" dirty="0">
                  <a:solidFill>
                    <a:schemeClr val="bg1"/>
                  </a:solidFill>
                </a:rPr>
                <a:t>Step 1</a:t>
              </a:r>
              <a:endParaRPr kumimoji="1" lang="ja-JP" altLang="en-US" sz="1050" b="1" dirty="0">
                <a:solidFill>
                  <a:schemeClr val="bg1"/>
                </a:solidFill>
              </a:endParaRPr>
            </a:p>
          </p:txBody>
        </p:sp>
        <p:cxnSp>
          <p:nvCxnSpPr>
            <p:cNvPr id="14" name="直線コネクタ 13">
              <a:extLst>
                <a:ext uri="{FF2B5EF4-FFF2-40B4-BE49-F238E27FC236}">
                  <a16:creationId xmlns:a16="http://schemas.microsoft.com/office/drawing/2014/main" id="{C1045137-6EA0-B642-A945-FA920E5B7488}"/>
                </a:ext>
              </a:extLst>
            </p:cNvPr>
            <p:cNvCxnSpPr>
              <a:stCxn id="13" idx="3"/>
            </p:cNvCxnSpPr>
            <p:nvPr/>
          </p:nvCxnSpPr>
          <p:spPr>
            <a:xfrm>
              <a:off x="5961112" y="1628800"/>
              <a:ext cx="3312368" cy="0"/>
            </a:xfrm>
            <a:prstGeom prst="line">
              <a:avLst/>
            </a:prstGeom>
            <a:ln w="19050">
              <a:solidFill>
                <a:srgbClr val="687080"/>
              </a:solidFill>
              <a:prstDash val="sysDash"/>
            </a:ln>
          </p:spPr>
          <p:style>
            <a:lnRef idx="1">
              <a:schemeClr val="accent1"/>
            </a:lnRef>
            <a:fillRef idx="0">
              <a:schemeClr val="accent1"/>
            </a:fillRef>
            <a:effectRef idx="0">
              <a:schemeClr val="accent1"/>
            </a:effectRef>
            <a:fontRef idx="minor">
              <a:schemeClr val="tx1"/>
            </a:fontRef>
          </p:style>
        </p:cxnSp>
      </p:grpSp>
      <p:pic>
        <p:nvPicPr>
          <p:cNvPr id="16" name="図 15">
            <a:extLst>
              <a:ext uri="{FF2B5EF4-FFF2-40B4-BE49-F238E27FC236}">
                <a16:creationId xmlns:a16="http://schemas.microsoft.com/office/drawing/2014/main" id="{FC837BC4-0D24-4F41-B7B5-D4DD38ED80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228" y="2050225"/>
            <a:ext cx="4626253" cy="2232248"/>
          </a:xfrm>
          <a:prstGeom prst="rect">
            <a:avLst/>
          </a:prstGeom>
        </p:spPr>
      </p:pic>
      <p:sp>
        <p:nvSpPr>
          <p:cNvPr id="17" name="正方形/長方形 16">
            <a:extLst>
              <a:ext uri="{FF2B5EF4-FFF2-40B4-BE49-F238E27FC236}">
                <a16:creationId xmlns:a16="http://schemas.microsoft.com/office/drawing/2014/main" id="{9B155467-0F97-BF4B-A713-4E860B3FE3EF}"/>
              </a:ext>
            </a:extLst>
          </p:cNvPr>
          <p:cNvSpPr/>
          <p:nvPr/>
        </p:nvSpPr>
        <p:spPr>
          <a:xfrm>
            <a:off x="2487983" y="3506773"/>
            <a:ext cx="1224136" cy="48223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solidFill>
                <a:schemeClr val="tx1"/>
              </a:solidFill>
            </a:endParaRPr>
          </a:p>
        </p:txBody>
      </p:sp>
      <p:pic>
        <p:nvPicPr>
          <p:cNvPr id="18" name="図 17"/>
          <p:cNvPicPr>
            <a:picLocks noChangeAspect="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57214" y="5638930"/>
            <a:ext cx="432048" cy="432048"/>
          </a:xfrm>
          <a:prstGeom prst="rect">
            <a:avLst/>
          </a:prstGeom>
        </p:spPr>
      </p:pic>
      <p:sp>
        <p:nvSpPr>
          <p:cNvPr id="10" name="正方形/長方形 9"/>
          <p:cNvSpPr/>
          <p:nvPr/>
        </p:nvSpPr>
        <p:spPr>
          <a:xfrm>
            <a:off x="894193" y="5519468"/>
            <a:ext cx="8802410" cy="830997"/>
          </a:xfrm>
          <a:prstGeom prst="rect">
            <a:avLst/>
          </a:prstGeom>
        </p:spPr>
        <p:txBody>
          <a:bodyPr wrap="none">
            <a:spAutoFit/>
          </a:bodyPr>
          <a:lstStyle/>
          <a:p>
            <a:r>
              <a:rPr lang="en-US" altLang="ja-JP" sz="1600" dirty="0"/>
              <a:t>2019</a:t>
            </a:r>
            <a:r>
              <a:rPr lang="ja-JP" altLang="en-US" sz="1600" dirty="0"/>
              <a:t>年</a:t>
            </a:r>
            <a:r>
              <a:rPr lang="en-US" altLang="ja-JP" sz="1600" dirty="0"/>
              <a:t>9</a:t>
            </a:r>
            <a:r>
              <a:rPr lang="ja-JP" altLang="en-US" sz="1600" dirty="0"/>
              <a:t>月</a:t>
            </a:r>
            <a:r>
              <a:rPr lang="en-US" altLang="ja-JP" sz="1600" dirty="0"/>
              <a:t>26</a:t>
            </a:r>
            <a:r>
              <a:rPr lang="ja-JP" altLang="en-US" sz="1600" dirty="0"/>
              <a:t>日にリリースされた、リニューアル版のコンバージョン測定タグ</a:t>
            </a:r>
            <a:endParaRPr lang="en-US" altLang="ja-JP" sz="1600" dirty="0"/>
          </a:p>
          <a:p>
            <a:r>
              <a:rPr lang="ja-JP" altLang="en-US" sz="1600" dirty="0"/>
              <a:t>または、サイトリターゲティングタグの設定は、現時点ではタグカタログ未対応となります。</a:t>
            </a:r>
            <a:endParaRPr lang="en-US" altLang="ja-JP" sz="1600" dirty="0"/>
          </a:p>
          <a:p>
            <a:r>
              <a:rPr lang="en-US" altLang="ja-JP" sz="1600" dirty="0"/>
              <a:t>※</a:t>
            </a:r>
            <a:r>
              <a:rPr lang="ja-JP" altLang="en-US" sz="1600" dirty="0"/>
              <a:t>対応予定はありますが、現段階で時期は未定です。</a:t>
            </a:r>
          </a:p>
        </p:txBody>
      </p:sp>
    </p:spTree>
    <p:extLst>
      <p:ext uri="{BB962C8B-B14F-4D97-AF65-F5344CB8AC3E}">
        <p14:creationId xmlns:p14="http://schemas.microsoft.com/office/powerpoint/2010/main" val="2529311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BDCE8-2D7A-4646-9583-4A907A102CD5}"/>
              </a:ext>
            </a:extLst>
          </p:cNvPr>
          <p:cNvSpPr>
            <a:spLocks noGrp="1"/>
          </p:cNvSpPr>
          <p:nvPr>
            <p:ph type="title"/>
          </p:nvPr>
        </p:nvSpPr>
        <p:spPr>
          <a:xfrm>
            <a:off x="272480" y="188640"/>
            <a:ext cx="7992888" cy="432048"/>
          </a:xfrm>
        </p:spPr>
        <p:txBody>
          <a:bodyPr/>
          <a:lstStyle/>
          <a:p>
            <a:r>
              <a:rPr kumimoji="1" lang="ja-JP" altLang="en-US" sz="2000"/>
              <a:t>　　</a:t>
            </a:r>
            <a:r>
              <a:rPr kumimoji="1" lang="en-US" altLang="ja-JP" sz="2000" dirty="0"/>
              <a:t>Yahoo!</a:t>
            </a:r>
            <a:r>
              <a:rPr kumimoji="1" lang="ja-JP" altLang="en-US" sz="2000"/>
              <a:t>タグマネージャーのタグカタログを利用する場合</a:t>
            </a:r>
          </a:p>
        </p:txBody>
      </p:sp>
      <p:sp>
        <p:nvSpPr>
          <p:cNvPr id="4" name="フッター プレースホルダー 3">
            <a:extLst>
              <a:ext uri="{FF2B5EF4-FFF2-40B4-BE49-F238E27FC236}">
                <a16:creationId xmlns:a16="http://schemas.microsoft.com/office/drawing/2014/main" id="{8E654F63-E724-F04C-8381-45E9C3952779}"/>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B5D90BA7-E53D-B74C-BBCE-6E0DFE6A7194}"/>
              </a:ext>
            </a:extLst>
          </p:cNvPr>
          <p:cNvSpPr>
            <a:spLocks noGrp="1"/>
          </p:cNvSpPr>
          <p:nvPr>
            <p:ph type="sldNum" sz="quarter" idx="4"/>
          </p:nvPr>
        </p:nvSpPr>
        <p:spPr/>
        <p:txBody>
          <a:bodyPr/>
          <a:lstStyle/>
          <a:p>
            <a:fld id="{F9BD7636-22E7-4304-ABE2-16A3D163D5E1}" type="slidenum">
              <a:rPr lang="ja-JP" altLang="en-US" smtClean="0"/>
              <a:pPr/>
              <a:t>18</a:t>
            </a:fld>
            <a:endParaRPr lang="ja-JP" altLang="en-US"/>
          </a:p>
        </p:txBody>
      </p:sp>
      <p:grpSp>
        <p:nvGrpSpPr>
          <p:cNvPr id="6" name="Group 158">
            <a:extLst>
              <a:ext uri="{FF2B5EF4-FFF2-40B4-BE49-F238E27FC236}">
                <a16:creationId xmlns:a16="http://schemas.microsoft.com/office/drawing/2014/main" id="{C149129F-388F-E54F-AEAA-D7BC1AC78440}"/>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3B7BB78F-E778-2F4F-AF63-07FA900FADB9}"/>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07612C74-2703-8944-AB85-B28BE96732DB}"/>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0FABAED7-5519-CD48-9C4B-31EC21395C3F}"/>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grpSp>
        <p:nvGrpSpPr>
          <p:cNvPr id="16" name="グループ化 15">
            <a:extLst>
              <a:ext uri="{FF2B5EF4-FFF2-40B4-BE49-F238E27FC236}">
                <a16:creationId xmlns:a16="http://schemas.microsoft.com/office/drawing/2014/main" id="{B93D585B-7596-7343-B209-809A2D070D9A}"/>
              </a:ext>
            </a:extLst>
          </p:cNvPr>
          <p:cNvGrpSpPr/>
          <p:nvPr/>
        </p:nvGrpSpPr>
        <p:grpSpPr>
          <a:xfrm>
            <a:off x="5088148" y="993797"/>
            <a:ext cx="4425740" cy="2099037"/>
            <a:chOff x="5241032" y="1520788"/>
            <a:chExt cx="4425740" cy="1908212"/>
          </a:xfrm>
        </p:grpSpPr>
        <p:sp>
          <p:nvSpPr>
            <p:cNvPr id="17" name="テキスト プレースホルダー 7">
              <a:extLst>
                <a:ext uri="{FF2B5EF4-FFF2-40B4-BE49-F238E27FC236}">
                  <a16:creationId xmlns:a16="http://schemas.microsoft.com/office/drawing/2014/main" id="{6D880835-AA63-DA4F-AE14-0752CBB64A1D}"/>
                </a:ext>
              </a:extLst>
            </p:cNvPr>
            <p:cNvSpPr txBox="1">
              <a:spLocks/>
            </p:cNvSpPr>
            <p:nvPr/>
          </p:nvSpPr>
          <p:spPr>
            <a:xfrm>
              <a:off x="5269508" y="1772816"/>
              <a:ext cx="4397264" cy="1656184"/>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050" dirty="0"/>
                <a:t>テキストボックスには何も記入せず、</a:t>
              </a:r>
              <a:r>
                <a:rPr lang="en-US" altLang="ja-JP" sz="1050" dirty="0"/>
                <a:t>[</a:t>
              </a:r>
              <a:r>
                <a:rPr lang="ja-JP" altLang="en-US" sz="1050" dirty="0"/>
                <a:t>サービスタグを作成</a:t>
              </a:r>
              <a:r>
                <a:rPr lang="en-US" altLang="ja-JP" sz="1050" dirty="0"/>
                <a:t>]</a:t>
              </a:r>
              <a:r>
                <a:rPr lang="ja-JP" altLang="en-US" sz="1050" dirty="0"/>
                <a:t>ボタンをクリック</a:t>
              </a:r>
              <a:endParaRPr lang="en-US" altLang="ja-JP" sz="1050" dirty="0"/>
            </a:p>
            <a:p>
              <a:endParaRPr lang="en-US" altLang="ja-JP" sz="1050" dirty="0"/>
            </a:p>
            <a:p>
              <a:r>
                <a:rPr lang="en-US" altLang="ja-JP" sz="1050" dirty="0"/>
                <a:t>※</a:t>
              </a:r>
              <a:r>
                <a:rPr lang="ja-JP" altLang="en-US" sz="1050" dirty="0"/>
                <a:t>「コンバージョン補完機能タグ」は自動的に</a:t>
              </a:r>
              <a:r>
                <a:rPr lang="en-US" altLang="ja-JP" sz="1050" dirty="0"/>
                <a:t>ON</a:t>
              </a:r>
              <a:r>
                <a:rPr lang="ja-JP" altLang="en-US" sz="1050" dirty="0"/>
                <a:t>の状態となります。</a:t>
              </a:r>
              <a:endParaRPr lang="en-US" altLang="ja-JP" sz="1050" dirty="0"/>
            </a:p>
            <a:p>
              <a:endParaRPr lang="en-US" altLang="ja-JP" sz="1050" dirty="0"/>
            </a:p>
            <a:p>
              <a:r>
                <a:rPr lang="ja-JP" altLang="en-US" sz="1050" dirty="0"/>
                <a:t>これ以降の追加手順は通常のタグ登録と同様です。</a:t>
              </a:r>
              <a:endParaRPr lang="en-US" altLang="ja-JP" sz="1050" dirty="0"/>
            </a:p>
            <a:p>
              <a:r>
                <a:rPr lang="ja-JP" altLang="en-US" sz="1050" dirty="0"/>
                <a:t>以下のヘルプをご参照ください。</a:t>
              </a:r>
              <a:r>
                <a:rPr lang="en-US" altLang="ja-JP" sz="1050" dirty="0"/>
                <a:t/>
              </a:r>
              <a:br>
                <a:rPr lang="en-US" altLang="ja-JP" sz="1050" dirty="0"/>
              </a:br>
              <a:r>
                <a:rPr lang="en-US" altLang="ja-JP" sz="1050" dirty="0">
                  <a:hlinkClick r:id="rId2"/>
                </a:rPr>
                <a:t>https://support-marketing.yahoo.co.jp/promotionalads/tool/articledetail?lan=ja&amp;aid=4708</a:t>
              </a:r>
              <a:endParaRPr lang="en-US" altLang="ja-JP" sz="1050" dirty="0"/>
            </a:p>
          </p:txBody>
        </p:sp>
        <p:sp>
          <p:nvSpPr>
            <p:cNvPr id="18" name="正方形/長方形 17">
              <a:extLst>
                <a:ext uri="{FF2B5EF4-FFF2-40B4-BE49-F238E27FC236}">
                  <a16:creationId xmlns:a16="http://schemas.microsoft.com/office/drawing/2014/main" id="{B46E371D-8D69-7B4D-BFED-C06553B0E9DB}"/>
                </a:ext>
              </a:extLst>
            </p:cNvPr>
            <p:cNvSpPr/>
            <p:nvPr/>
          </p:nvSpPr>
          <p:spPr>
            <a:xfrm>
              <a:off x="5241032" y="1520788"/>
              <a:ext cx="720080" cy="216024"/>
            </a:xfrm>
            <a:prstGeom prst="rect">
              <a:avLst/>
            </a:prstGeom>
            <a:solidFill>
              <a:srgbClr val="6870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r>
                <a:rPr kumimoji="1" lang="en-US" altLang="ja-JP" sz="1050" b="1" dirty="0">
                  <a:solidFill>
                    <a:schemeClr val="bg1"/>
                  </a:solidFill>
                </a:rPr>
                <a:t>Step 2</a:t>
              </a:r>
              <a:endParaRPr kumimoji="1" lang="ja-JP" altLang="en-US" sz="1050" b="1" dirty="0">
                <a:solidFill>
                  <a:schemeClr val="bg1"/>
                </a:solidFill>
              </a:endParaRPr>
            </a:p>
          </p:txBody>
        </p:sp>
        <p:cxnSp>
          <p:nvCxnSpPr>
            <p:cNvPr id="19" name="直線コネクタ 18">
              <a:extLst>
                <a:ext uri="{FF2B5EF4-FFF2-40B4-BE49-F238E27FC236}">
                  <a16:creationId xmlns:a16="http://schemas.microsoft.com/office/drawing/2014/main" id="{C4A539F2-11D1-AF4B-8372-C9FC97F65B9E}"/>
                </a:ext>
              </a:extLst>
            </p:cNvPr>
            <p:cNvCxnSpPr>
              <a:stCxn id="18" idx="3"/>
            </p:cNvCxnSpPr>
            <p:nvPr/>
          </p:nvCxnSpPr>
          <p:spPr>
            <a:xfrm>
              <a:off x="5961112" y="1628800"/>
              <a:ext cx="3312368" cy="0"/>
            </a:xfrm>
            <a:prstGeom prst="line">
              <a:avLst/>
            </a:prstGeom>
            <a:ln w="19050">
              <a:solidFill>
                <a:srgbClr val="687080"/>
              </a:solidFill>
              <a:prstDash val="sysDash"/>
            </a:ln>
          </p:spPr>
          <p:style>
            <a:lnRef idx="1">
              <a:schemeClr val="accent1"/>
            </a:lnRef>
            <a:fillRef idx="0">
              <a:schemeClr val="accent1"/>
            </a:fillRef>
            <a:effectRef idx="0">
              <a:schemeClr val="accent1"/>
            </a:effectRef>
            <a:fontRef idx="minor">
              <a:schemeClr val="tx1"/>
            </a:fontRef>
          </p:style>
        </p:cxnSp>
      </p:grpSp>
      <p:pic>
        <p:nvPicPr>
          <p:cNvPr id="12" name="図 11">
            <a:extLst>
              <a:ext uri="{FF2B5EF4-FFF2-40B4-BE49-F238E27FC236}">
                <a16:creationId xmlns:a16="http://schemas.microsoft.com/office/drawing/2014/main" id="{959FFDFF-D40D-0840-A1A1-BD5622384D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3050" y="908050"/>
            <a:ext cx="4460268" cy="3796630"/>
          </a:xfrm>
          <a:prstGeom prst="rect">
            <a:avLst/>
          </a:prstGeom>
        </p:spPr>
      </p:pic>
    </p:spTree>
    <p:extLst>
      <p:ext uri="{BB962C8B-B14F-4D97-AF65-F5344CB8AC3E}">
        <p14:creationId xmlns:p14="http://schemas.microsoft.com/office/powerpoint/2010/main" val="2125186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BDCE8-2D7A-4646-9583-4A907A102CD5}"/>
              </a:ext>
            </a:extLst>
          </p:cNvPr>
          <p:cNvSpPr>
            <a:spLocks noGrp="1"/>
          </p:cNvSpPr>
          <p:nvPr>
            <p:ph type="title"/>
          </p:nvPr>
        </p:nvSpPr>
        <p:spPr>
          <a:xfrm>
            <a:off x="272480" y="188640"/>
            <a:ext cx="7992888" cy="432048"/>
          </a:xfrm>
        </p:spPr>
        <p:txBody>
          <a:bodyPr/>
          <a:lstStyle/>
          <a:p>
            <a:r>
              <a:rPr kumimoji="1" lang="ja-JP" altLang="en-US" sz="2000"/>
              <a:t>　　</a:t>
            </a:r>
            <a:r>
              <a:rPr kumimoji="1" lang="en-US" altLang="ja-JP" sz="2000" dirty="0"/>
              <a:t>Yahoo!</a:t>
            </a:r>
            <a:r>
              <a:rPr kumimoji="1" lang="ja-JP" altLang="en-US" sz="2000"/>
              <a:t>タグマネージャーのタグカタログを利用する場合</a:t>
            </a:r>
          </a:p>
        </p:txBody>
      </p:sp>
      <p:sp>
        <p:nvSpPr>
          <p:cNvPr id="4" name="フッター プレースホルダー 3">
            <a:extLst>
              <a:ext uri="{FF2B5EF4-FFF2-40B4-BE49-F238E27FC236}">
                <a16:creationId xmlns:a16="http://schemas.microsoft.com/office/drawing/2014/main" id="{8E654F63-E724-F04C-8381-45E9C3952779}"/>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B5D90BA7-E53D-B74C-BBCE-6E0DFE6A7194}"/>
              </a:ext>
            </a:extLst>
          </p:cNvPr>
          <p:cNvSpPr>
            <a:spLocks noGrp="1"/>
          </p:cNvSpPr>
          <p:nvPr>
            <p:ph type="sldNum" sz="quarter" idx="4"/>
          </p:nvPr>
        </p:nvSpPr>
        <p:spPr/>
        <p:txBody>
          <a:bodyPr/>
          <a:lstStyle/>
          <a:p>
            <a:fld id="{F9BD7636-22E7-4304-ABE2-16A3D163D5E1}" type="slidenum">
              <a:rPr lang="ja-JP" altLang="en-US" smtClean="0"/>
              <a:pPr/>
              <a:t>19</a:t>
            </a:fld>
            <a:endParaRPr lang="ja-JP" altLang="en-US"/>
          </a:p>
        </p:txBody>
      </p:sp>
      <p:grpSp>
        <p:nvGrpSpPr>
          <p:cNvPr id="6" name="Group 158">
            <a:extLst>
              <a:ext uri="{FF2B5EF4-FFF2-40B4-BE49-F238E27FC236}">
                <a16:creationId xmlns:a16="http://schemas.microsoft.com/office/drawing/2014/main" id="{C149129F-388F-E54F-AEAA-D7BC1AC78440}"/>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3B7BB78F-E778-2F4F-AF63-07FA900FADB9}"/>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07612C74-2703-8944-AB85-B28BE96732DB}"/>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0FABAED7-5519-CD48-9C4B-31EC21395C3F}"/>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5" name="テキスト プレースホルダー 7">
            <a:extLst>
              <a:ext uri="{FF2B5EF4-FFF2-40B4-BE49-F238E27FC236}">
                <a16:creationId xmlns:a16="http://schemas.microsoft.com/office/drawing/2014/main" id="{15D7E8AB-C73C-7A46-A19E-56562499F596}"/>
              </a:ext>
            </a:extLst>
          </p:cNvPr>
          <p:cNvSpPr txBox="1">
            <a:spLocks/>
          </p:cNvSpPr>
          <p:nvPr/>
        </p:nvSpPr>
        <p:spPr>
          <a:xfrm>
            <a:off x="272480" y="927896"/>
            <a:ext cx="9360470" cy="1132952"/>
          </a:xfrm>
          <a:prstGeom prst="rect">
            <a:avLst/>
          </a:prstGeom>
          <a:solidFill>
            <a:schemeClr val="accent6">
              <a:lumMod val="20000"/>
              <a:lumOff val="80000"/>
            </a:schemeClr>
          </a:solidFill>
        </p:spPr>
        <p:txBody>
          <a:bodyPr vert="horz" lIns="91440" tIns="14400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600">
                <a:solidFill>
                  <a:schemeClr val="accent6"/>
                </a:solidFill>
              </a:rPr>
              <a:t>　　</a:t>
            </a:r>
            <a:r>
              <a:rPr lang="ja-JP" altLang="en-US" sz="1600" b="1">
                <a:solidFill>
                  <a:schemeClr val="accent6"/>
                </a:solidFill>
              </a:rPr>
              <a:t>ご注意：</a:t>
            </a:r>
            <a:endParaRPr lang="en-US" altLang="ja-JP" sz="1600" b="1" dirty="0">
              <a:solidFill>
                <a:schemeClr val="accent6"/>
              </a:solidFill>
            </a:endParaRPr>
          </a:p>
          <a:p>
            <a:r>
              <a:rPr lang="en-US" altLang="ja-JP" sz="1600" dirty="0">
                <a:solidFill>
                  <a:schemeClr val="accent6"/>
                </a:solidFill>
              </a:rPr>
              <a:t>ITP2.0</a:t>
            </a:r>
            <a:r>
              <a:rPr lang="ja-JP" altLang="en-US" sz="1600">
                <a:solidFill>
                  <a:schemeClr val="accent6"/>
                </a:solidFill>
              </a:rPr>
              <a:t>の影響により、</a:t>
            </a:r>
            <a:r>
              <a:rPr lang="en-US" altLang="ja-JP" sz="1600" dirty="0">
                <a:solidFill>
                  <a:schemeClr val="accent6"/>
                </a:solidFill>
              </a:rPr>
              <a:t>Yahoo!</a:t>
            </a:r>
            <a:r>
              <a:rPr lang="ja-JP" altLang="en-US" sz="1600">
                <a:solidFill>
                  <a:schemeClr val="accent6"/>
                </a:solidFill>
              </a:rPr>
              <a:t>タグマネージャーのタグ配信が行えない場合があります。</a:t>
            </a:r>
            <a:endParaRPr lang="en-US" altLang="ja-JP" sz="1600" dirty="0">
              <a:solidFill>
                <a:srgbClr val="FF0000"/>
              </a:solidFill>
            </a:endParaRPr>
          </a:p>
          <a:p>
            <a:r>
              <a:rPr lang="ja-JP" altLang="en-US" sz="1600">
                <a:solidFill>
                  <a:schemeClr val="accent6"/>
                </a:solidFill>
              </a:rPr>
              <a:t>以下影響内容をご確認の上、対応方法を実施してください。</a:t>
            </a:r>
            <a:endParaRPr lang="en-US" altLang="ja-JP" sz="1600" dirty="0">
              <a:solidFill>
                <a:schemeClr val="accent6"/>
              </a:solidFill>
            </a:endParaRPr>
          </a:p>
        </p:txBody>
      </p:sp>
      <p:pic>
        <p:nvPicPr>
          <p:cNvPr id="20" name="図 19">
            <a:extLst>
              <a:ext uri="{FF2B5EF4-FFF2-40B4-BE49-F238E27FC236}">
                <a16:creationId xmlns:a16="http://schemas.microsoft.com/office/drawing/2014/main" id="{CD034AB5-812B-5646-AFF1-1DA52682AF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130" y="925487"/>
            <a:ext cx="454180" cy="437546"/>
          </a:xfrm>
          <a:prstGeom prst="rect">
            <a:avLst/>
          </a:prstGeom>
        </p:spPr>
      </p:pic>
      <p:sp>
        <p:nvSpPr>
          <p:cNvPr id="21" name="正方形/長方形 20">
            <a:extLst>
              <a:ext uri="{FF2B5EF4-FFF2-40B4-BE49-F238E27FC236}">
                <a16:creationId xmlns:a16="http://schemas.microsoft.com/office/drawing/2014/main" id="{9A508699-BE40-CD4F-B196-E6995EA5F275}"/>
              </a:ext>
            </a:extLst>
          </p:cNvPr>
          <p:cNvSpPr/>
          <p:nvPr/>
        </p:nvSpPr>
        <p:spPr>
          <a:xfrm>
            <a:off x="272480" y="3442780"/>
            <a:ext cx="9360470" cy="300738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25" name="図 24">
            <a:extLst>
              <a:ext uri="{FF2B5EF4-FFF2-40B4-BE49-F238E27FC236}">
                <a16:creationId xmlns:a16="http://schemas.microsoft.com/office/drawing/2014/main" id="{6C6437FE-A234-CD49-9425-5A63F9C1ABD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6376" t="10688" r="30313" b="9177"/>
          <a:stretch/>
        </p:blipFill>
        <p:spPr>
          <a:xfrm>
            <a:off x="1713585" y="4375298"/>
            <a:ext cx="1357064" cy="1481500"/>
          </a:xfrm>
          <a:prstGeom prst="rect">
            <a:avLst/>
          </a:prstGeom>
        </p:spPr>
      </p:pic>
      <p:cxnSp>
        <p:nvCxnSpPr>
          <p:cNvPr id="32" name="カギ線コネクタ 49">
            <a:extLst>
              <a:ext uri="{FF2B5EF4-FFF2-40B4-BE49-F238E27FC236}">
                <a16:creationId xmlns:a16="http://schemas.microsoft.com/office/drawing/2014/main" id="{D58744B8-6D61-8A49-AF5D-EF18A661BA09}"/>
              </a:ext>
            </a:extLst>
          </p:cNvPr>
          <p:cNvCxnSpPr>
            <a:cxnSpLocks/>
          </p:cNvCxnSpPr>
          <p:nvPr/>
        </p:nvCxnSpPr>
        <p:spPr>
          <a:xfrm flipV="1">
            <a:off x="3070649" y="4919088"/>
            <a:ext cx="4690663" cy="13598"/>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572DC755-FCD5-114F-A0BA-BC91110480E4}"/>
              </a:ext>
            </a:extLst>
          </p:cNvPr>
          <p:cNvGrpSpPr/>
          <p:nvPr/>
        </p:nvGrpSpPr>
        <p:grpSpPr>
          <a:xfrm>
            <a:off x="1807025" y="4619006"/>
            <a:ext cx="1172116" cy="1020011"/>
            <a:chOff x="6543250" y="2828217"/>
            <a:chExt cx="1050369" cy="855147"/>
          </a:xfrm>
        </p:grpSpPr>
        <p:sp>
          <p:nvSpPr>
            <p:cNvPr id="36" name="テキスト ボックス 35">
              <a:extLst>
                <a:ext uri="{FF2B5EF4-FFF2-40B4-BE49-F238E27FC236}">
                  <a16:creationId xmlns:a16="http://schemas.microsoft.com/office/drawing/2014/main" id="{F8B906C6-2D85-6744-96B8-AD4AEDD6B6AC}"/>
                </a:ext>
              </a:extLst>
            </p:cNvPr>
            <p:cNvSpPr txBox="1"/>
            <p:nvPr/>
          </p:nvSpPr>
          <p:spPr>
            <a:xfrm>
              <a:off x="6595239" y="3373727"/>
              <a:ext cx="998380" cy="309637"/>
            </a:xfrm>
            <a:prstGeom prst="rect">
              <a:avLst/>
            </a:prstGeom>
            <a:solidFill>
              <a:schemeClr val="accent5"/>
            </a:solidFill>
            <a:ln>
              <a:solidFill>
                <a:schemeClr val="accent5">
                  <a:lumMod val="75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kumimoji="1" lang="en-US" altLang="ja-JP" sz="900" dirty="0">
                  <a:solidFill>
                    <a:schemeClr val="bg1"/>
                  </a:solidFill>
                  <a:latin typeface="+mn-ea"/>
                </a:rPr>
                <a:t>YTM</a:t>
              </a:r>
              <a:r>
                <a:rPr kumimoji="1" lang="ja-JP" altLang="en-US" sz="900">
                  <a:solidFill>
                    <a:schemeClr val="bg1"/>
                  </a:solidFill>
                  <a:latin typeface="+mn-ea"/>
                </a:rPr>
                <a:t>ユニバーサルタグ</a:t>
              </a:r>
              <a:endParaRPr kumimoji="1" lang="en-US" altLang="ja-JP" sz="900" dirty="0">
                <a:solidFill>
                  <a:schemeClr val="bg1"/>
                </a:solidFill>
                <a:latin typeface="+mn-ea"/>
              </a:endParaRPr>
            </a:p>
          </p:txBody>
        </p:sp>
        <p:sp>
          <p:nvSpPr>
            <p:cNvPr id="37" name="正方形/長方形 36">
              <a:extLst>
                <a:ext uri="{FF2B5EF4-FFF2-40B4-BE49-F238E27FC236}">
                  <a16:creationId xmlns:a16="http://schemas.microsoft.com/office/drawing/2014/main" id="{07B8963A-A785-7046-B03A-23F6145710EE}"/>
                </a:ext>
              </a:extLst>
            </p:cNvPr>
            <p:cNvSpPr/>
            <p:nvPr/>
          </p:nvSpPr>
          <p:spPr>
            <a:xfrm>
              <a:off x="6543250" y="2828217"/>
              <a:ext cx="1050369" cy="503160"/>
            </a:xfrm>
            <a:prstGeom prst="rect">
              <a:avLst/>
            </a:prstGeom>
          </p:spPr>
          <p:txBody>
            <a:bodyPr wrap="none">
              <a:spAutoFit/>
            </a:bodyPr>
            <a:lstStyle/>
            <a:p>
              <a:pPr algn="ctr"/>
              <a:r>
                <a:rPr lang="ja-JP" altLang="en-US" sz="1100">
                  <a:latin typeface="+mn-ea"/>
                </a:rPr>
                <a:t>広告主様サイト</a:t>
              </a:r>
              <a:endParaRPr lang="en-US" altLang="ja-JP" sz="1100" dirty="0">
                <a:latin typeface="+mn-ea"/>
              </a:endParaRPr>
            </a:p>
            <a:p>
              <a:pPr algn="ctr"/>
              <a:r>
                <a:rPr lang="ja-JP" altLang="en-US" sz="1100">
                  <a:latin typeface="+mn-ea"/>
                </a:rPr>
                <a:t>コンバージョン</a:t>
              </a:r>
              <a:endParaRPr lang="en-US" altLang="ja-JP" sz="1100" dirty="0">
                <a:latin typeface="+mn-ea"/>
              </a:endParaRPr>
            </a:p>
            <a:p>
              <a:pPr algn="ctr"/>
              <a:r>
                <a:rPr lang="ja-JP" altLang="en-US" sz="1100" dirty="0">
                  <a:latin typeface="+mn-ea"/>
                </a:rPr>
                <a:t>ページ</a:t>
              </a:r>
              <a:endParaRPr lang="en-US" altLang="ja-JP" sz="1100" dirty="0">
                <a:latin typeface="+mn-ea"/>
              </a:endParaRPr>
            </a:p>
          </p:txBody>
        </p:sp>
      </p:grpSp>
      <p:grpSp>
        <p:nvGrpSpPr>
          <p:cNvPr id="27" name="Group 20">
            <a:extLst>
              <a:ext uri="{FF2B5EF4-FFF2-40B4-BE49-F238E27FC236}">
                <a16:creationId xmlns:a16="http://schemas.microsoft.com/office/drawing/2014/main" id="{1BE8E452-4644-2E4B-9C0B-EE63F1D02E8D}"/>
              </a:ext>
            </a:extLst>
          </p:cNvPr>
          <p:cNvGrpSpPr>
            <a:grpSpLocks/>
          </p:cNvGrpSpPr>
          <p:nvPr/>
        </p:nvGrpSpPr>
        <p:grpSpPr bwMode="auto">
          <a:xfrm>
            <a:off x="7870891" y="4546005"/>
            <a:ext cx="1042549" cy="1096860"/>
            <a:chOff x="3002" y="1325"/>
            <a:chExt cx="434" cy="434"/>
          </a:xfrm>
        </p:grpSpPr>
        <p:sp>
          <p:nvSpPr>
            <p:cNvPr id="28" name="Freeform 21">
              <a:extLst>
                <a:ext uri="{FF2B5EF4-FFF2-40B4-BE49-F238E27FC236}">
                  <a16:creationId xmlns:a16="http://schemas.microsoft.com/office/drawing/2014/main" id="{8952B7D4-BFC4-BB43-9480-101313D333B8}"/>
                </a:ext>
              </a:extLst>
            </p:cNvPr>
            <p:cNvSpPr>
              <a:spLocks noChangeArrowheads="1"/>
            </p:cNvSpPr>
            <p:nvPr/>
          </p:nvSpPr>
          <p:spPr bwMode="auto">
            <a:xfrm>
              <a:off x="3002" y="1478"/>
              <a:ext cx="434" cy="127"/>
            </a:xfrm>
            <a:custGeom>
              <a:avLst/>
              <a:gdLst>
                <a:gd name="T0" fmla="*/ 1804 w 1918"/>
                <a:gd name="T1" fmla="*/ 0 h 564"/>
                <a:gd name="T2" fmla="*/ 113 w 1918"/>
                <a:gd name="T3" fmla="*/ 0 h 564"/>
                <a:gd name="T4" fmla="*/ 0 w 1918"/>
                <a:gd name="T5" fmla="*/ 113 h 564"/>
                <a:gd name="T6" fmla="*/ 0 w 1918"/>
                <a:gd name="T7" fmla="*/ 450 h 564"/>
                <a:gd name="T8" fmla="*/ 113 w 1918"/>
                <a:gd name="T9" fmla="*/ 563 h 564"/>
                <a:gd name="T10" fmla="*/ 1804 w 1918"/>
                <a:gd name="T11" fmla="*/ 563 h 564"/>
                <a:gd name="T12" fmla="*/ 1917 w 1918"/>
                <a:gd name="T13" fmla="*/ 450 h 564"/>
                <a:gd name="T14" fmla="*/ 1917 w 1918"/>
                <a:gd name="T15" fmla="*/ 113 h 564"/>
                <a:gd name="T16" fmla="*/ 1804 w 1918"/>
                <a:gd name="T17" fmla="*/ 0 h 564"/>
                <a:gd name="T18" fmla="*/ 959 w 1918"/>
                <a:gd name="T19" fmla="*/ 175 h 564"/>
                <a:gd name="T20" fmla="*/ 908 w 1918"/>
                <a:gd name="T21" fmla="*/ 226 h 564"/>
                <a:gd name="T22" fmla="*/ 163 w 1918"/>
                <a:gd name="T23" fmla="*/ 226 h 564"/>
                <a:gd name="T24" fmla="*/ 113 w 1918"/>
                <a:gd name="T25" fmla="*/ 175 h 564"/>
                <a:gd name="T26" fmla="*/ 113 w 1918"/>
                <a:gd name="T27" fmla="*/ 164 h 564"/>
                <a:gd name="T28" fmla="*/ 163 w 1918"/>
                <a:gd name="T29" fmla="*/ 113 h 564"/>
                <a:gd name="T30" fmla="*/ 908 w 1918"/>
                <a:gd name="T31" fmla="*/ 113 h 564"/>
                <a:gd name="T32" fmla="*/ 959 w 1918"/>
                <a:gd name="T33" fmla="*/ 164 h 564"/>
                <a:gd name="T34" fmla="*/ 959 w 1918"/>
                <a:gd name="T35" fmla="*/ 175 h 564"/>
                <a:gd name="T36" fmla="*/ 1804 w 1918"/>
                <a:gd name="T37" fmla="*/ 175 h 564"/>
                <a:gd name="T38" fmla="*/ 1754 w 1918"/>
                <a:gd name="T39" fmla="*/ 226 h 564"/>
                <a:gd name="T40" fmla="*/ 1742 w 1918"/>
                <a:gd name="T41" fmla="*/ 226 h 564"/>
                <a:gd name="T42" fmla="*/ 1692 w 1918"/>
                <a:gd name="T43" fmla="*/ 175 h 564"/>
                <a:gd name="T44" fmla="*/ 1692 w 1918"/>
                <a:gd name="T45" fmla="*/ 164 h 564"/>
                <a:gd name="T46" fmla="*/ 1742 w 1918"/>
                <a:gd name="T47" fmla="*/ 113 h 564"/>
                <a:gd name="T48" fmla="*/ 1754 w 1918"/>
                <a:gd name="T49" fmla="*/ 113 h 564"/>
                <a:gd name="T50" fmla="*/ 1804 w 1918"/>
                <a:gd name="T51" fmla="*/ 164 h 564"/>
                <a:gd name="T52" fmla="*/ 1804 w 1918"/>
                <a:gd name="T53" fmla="*/ 175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4">
                  <a:moveTo>
                    <a:pt x="1804" y="0"/>
                  </a:moveTo>
                  <a:lnTo>
                    <a:pt x="113" y="0"/>
                  </a:lnTo>
                  <a:cubicBezTo>
                    <a:pt x="51" y="0"/>
                    <a:pt x="0" y="51"/>
                    <a:pt x="0" y="113"/>
                  </a:cubicBezTo>
                  <a:lnTo>
                    <a:pt x="0" y="450"/>
                  </a:lnTo>
                  <a:cubicBezTo>
                    <a:pt x="0" y="512"/>
                    <a:pt x="51" y="563"/>
                    <a:pt x="113" y="563"/>
                  </a:cubicBezTo>
                  <a:lnTo>
                    <a:pt x="1804" y="563"/>
                  </a:lnTo>
                  <a:cubicBezTo>
                    <a:pt x="1866" y="563"/>
                    <a:pt x="1917" y="512"/>
                    <a:pt x="1917" y="450"/>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sp>
          <p:nvSpPr>
            <p:cNvPr id="29" name="Freeform 22">
              <a:extLst>
                <a:ext uri="{FF2B5EF4-FFF2-40B4-BE49-F238E27FC236}">
                  <a16:creationId xmlns:a16="http://schemas.microsoft.com/office/drawing/2014/main" id="{68E15705-6C12-A444-A09D-B3ACE8A9E003}"/>
                </a:ext>
              </a:extLst>
            </p:cNvPr>
            <p:cNvSpPr>
              <a:spLocks noChangeArrowheads="1"/>
            </p:cNvSpPr>
            <p:nvPr/>
          </p:nvSpPr>
          <p:spPr bwMode="auto">
            <a:xfrm>
              <a:off x="3002" y="1632"/>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6 h 565"/>
                <a:gd name="T22" fmla="*/ 163 w 1918"/>
                <a:gd name="T23" fmla="*/ 226 h 565"/>
                <a:gd name="T24" fmla="*/ 113 w 1918"/>
                <a:gd name="T25" fmla="*/ 175 h 565"/>
                <a:gd name="T26" fmla="*/ 113 w 1918"/>
                <a:gd name="T27" fmla="*/ 164 h 565"/>
                <a:gd name="T28" fmla="*/ 163 w 1918"/>
                <a:gd name="T29" fmla="*/ 113 h 565"/>
                <a:gd name="T30" fmla="*/ 908 w 1918"/>
                <a:gd name="T31" fmla="*/ 113 h 565"/>
                <a:gd name="T32" fmla="*/ 959 w 1918"/>
                <a:gd name="T33" fmla="*/ 164 h 565"/>
                <a:gd name="T34" fmla="*/ 959 w 1918"/>
                <a:gd name="T35" fmla="*/ 175 h 565"/>
                <a:gd name="T36" fmla="*/ 1804 w 1918"/>
                <a:gd name="T37" fmla="*/ 175 h 565"/>
                <a:gd name="T38" fmla="*/ 1754 w 1918"/>
                <a:gd name="T39" fmla="*/ 226 h 565"/>
                <a:gd name="T40" fmla="*/ 1742 w 1918"/>
                <a:gd name="T41" fmla="*/ 226 h 565"/>
                <a:gd name="T42" fmla="*/ 1692 w 1918"/>
                <a:gd name="T43" fmla="*/ 175 h 565"/>
                <a:gd name="T44" fmla="*/ 1692 w 1918"/>
                <a:gd name="T45" fmla="*/ 164 h 565"/>
                <a:gd name="T46" fmla="*/ 1742 w 1918"/>
                <a:gd name="T47" fmla="*/ 113 h 565"/>
                <a:gd name="T48" fmla="*/ 1754 w 1918"/>
                <a:gd name="T49" fmla="*/ 113 h 565"/>
                <a:gd name="T50" fmla="*/ 1804 w 1918"/>
                <a:gd name="T51" fmla="*/ 164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sp>
          <p:nvSpPr>
            <p:cNvPr id="30" name="Freeform 23">
              <a:extLst>
                <a:ext uri="{FF2B5EF4-FFF2-40B4-BE49-F238E27FC236}">
                  <a16:creationId xmlns:a16="http://schemas.microsoft.com/office/drawing/2014/main" id="{8CD87F9B-0C05-824B-8AF4-2CF89F14E736}"/>
                </a:ext>
              </a:extLst>
            </p:cNvPr>
            <p:cNvSpPr>
              <a:spLocks noChangeArrowheads="1"/>
            </p:cNvSpPr>
            <p:nvPr/>
          </p:nvSpPr>
          <p:spPr bwMode="auto">
            <a:xfrm>
              <a:off x="3002" y="1325"/>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5 h 565"/>
                <a:gd name="T22" fmla="*/ 163 w 1918"/>
                <a:gd name="T23" fmla="*/ 225 h 565"/>
                <a:gd name="T24" fmla="*/ 113 w 1918"/>
                <a:gd name="T25" fmla="*/ 175 h 565"/>
                <a:gd name="T26" fmla="*/ 113 w 1918"/>
                <a:gd name="T27" fmla="*/ 163 h 565"/>
                <a:gd name="T28" fmla="*/ 163 w 1918"/>
                <a:gd name="T29" fmla="*/ 113 h 565"/>
                <a:gd name="T30" fmla="*/ 908 w 1918"/>
                <a:gd name="T31" fmla="*/ 113 h 565"/>
                <a:gd name="T32" fmla="*/ 959 w 1918"/>
                <a:gd name="T33" fmla="*/ 163 h 565"/>
                <a:gd name="T34" fmla="*/ 959 w 1918"/>
                <a:gd name="T35" fmla="*/ 175 h 565"/>
                <a:gd name="T36" fmla="*/ 1804 w 1918"/>
                <a:gd name="T37" fmla="*/ 175 h 565"/>
                <a:gd name="T38" fmla="*/ 1754 w 1918"/>
                <a:gd name="T39" fmla="*/ 225 h 565"/>
                <a:gd name="T40" fmla="*/ 1742 w 1918"/>
                <a:gd name="T41" fmla="*/ 225 h 565"/>
                <a:gd name="T42" fmla="*/ 1692 w 1918"/>
                <a:gd name="T43" fmla="*/ 175 h 565"/>
                <a:gd name="T44" fmla="*/ 1692 w 1918"/>
                <a:gd name="T45" fmla="*/ 163 h 565"/>
                <a:gd name="T46" fmla="*/ 1742 w 1918"/>
                <a:gd name="T47" fmla="*/ 113 h 565"/>
                <a:gd name="T48" fmla="*/ 1754 w 1918"/>
                <a:gd name="T49" fmla="*/ 113 h 565"/>
                <a:gd name="T50" fmla="*/ 1804 w 1918"/>
                <a:gd name="T51" fmla="*/ 163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5"/>
                    <a:pt x="908" y="225"/>
                  </a:cubicBezTo>
                  <a:lnTo>
                    <a:pt x="163" y="225"/>
                  </a:lnTo>
                  <a:cubicBezTo>
                    <a:pt x="135" y="225"/>
                    <a:pt x="113" y="203"/>
                    <a:pt x="113" y="175"/>
                  </a:cubicBezTo>
                  <a:lnTo>
                    <a:pt x="113" y="163"/>
                  </a:lnTo>
                  <a:cubicBezTo>
                    <a:pt x="113" y="135"/>
                    <a:pt x="135" y="113"/>
                    <a:pt x="163" y="113"/>
                  </a:cubicBezTo>
                  <a:lnTo>
                    <a:pt x="908" y="113"/>
                  </a:lnTo>
                  <a:cubicBezTo>
                    <a:pt x="936" y="113"/>
                    <a:pt x="959" y="135"/>
                    <a:pt x="959" y="163"/>
                  </a:cubicBezTo>
                  <a:lnTo>
                    <a:pt x="959" y="175"/>
                  </a:lnTo>
                  <a:close/>
                  <a:moveTo>
                    <a:pt x="1804" y="175"/>
                  </a:moveTo>
                  <a:cubicBezTo>
                    <a:pt x="1804" y="203"/>
                    <a:pt x="1782" y="225"/>
                    <a:pt x="1754" y="225"/>
                  </a:cubicBezTo>
                  <a:lnTo>
                    <a:pt x="1742" y="225"/>
                  </a:lnTo>
                  <a:cubicBezTo>
                    <a:pt x="1714" y="225"/>
                    <a:pt x="1692" y="203"/>
                    <a:pt x="1692" y="175"/>
                  </a:cubicBezTo>
                  <a:lnTo>
                    <a:pt x="1692" y="163"/>
                  </a:lnTo>
                  <a:cubicBezTo>
                    <a:pt x="1692" y="135"/>
                    <a:pt x="1714" y="113"/>
                    <a:pt x="1742" y="113"/>
                  </a:cubicBezTo>
                  <a:lnTo>
                    <a:pt x="1754" y="113"/>
                  </a:lnTo>
                  <a:cubicBezTo>
                    <a:pt x="1782" y="113"/>
                    <a:pt x="1804" y="135"/>
                    <a:pt x="1804" y="163"/>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grpSp>
      <p:sp>
        <p:nvSpPr>
          <p:cNvPr id="42" name="四角形吹き出し 41">
            <a:extLst>
              <a:ext uri="{FF2B5EF4-FFF2-40B4-BE49-F238E27FC236}">
                <a16:creationId xmlns:a16="http://schemas.microsoft.com/office/drawing/2014/main" id="{1868C292-0F3E-9F46-B022-BF5434330AE4}"/>
              </a:ext>
            </a:extLst>
          </p:cNvPr>
          <p:cNvSpPr/>
          <p:nvPr/>
        </p:nvSpPr>
        <p:spPr>
          <a:xfrm>
            <a:off x="7257256" y="3596070"/>
            <a:ext cx="2177507" cy="677891"/>
          </a:xfrm>
          <a:prstGeom prst="wedgeRectCallout">
            <a:avLst>
              <a:gd name="adj1" fmla="val 2241"/>
              <a:gd name="adj2" fmla="val 82552"/>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100">
                <a:solidFill>
                  <a:schemeClr val="tx1"/>
                </a:solidFill>
              </a:rPr>
              <a:t>「</a:t>
            </a:r>
            <a:r>
              <a:rPr lang="en-US" altLang="ja-JP" sz="1100" dirty="0">
                <a:solidFill>
                  <a:schemeClr val="tx1"/>
                </a:solidFill>
              </a:rPr>
              <a:t>https://</a:t>
            </a:r>
            <a:r>
              <a:rPr lang="en-US" altLang="ja-JP" sz="1100" dirty="0" err="1">
                <a:solidFill>
                  <a:schemeClr val="tx1"/>
                </a:solidFill>
              </a:rPr>
              <a:t>aaa.co.jp</a:t>
            </a:r>
            <a:r>
              <a:rPr lang="en-US" altLang="ja-JP" sz="1100" dirty="0">
                <a:solidFill>
                  <a:schemeClr val="tx1"/>
                </a:solidFill>
              </a:rPr>
              <a:t>/</a:t>
            </a:r>
            <a:r>
              <a:rPr lang="ja-JP" altLang="en-US" sz="1100">
                <a:solidFill>
                  <a:schemeClr val="tx1"/>
                </a:solidFill>
              </a:rPr>
              <a:t>」に</a:t>
            </a:r>
            <a:endParaRPr lang="en-US" altLang="ja-JP" sz="1100" dirty="0">
              <a:solidFill>
                <a:schemeClr val="tx1"/>
              </a:solidFill>
            </a:endParaRPr>
          </a:p>
          <a:p>
            <a:r>
              <a:rPr lang="ja-JP" altLang="en-US" sz="1100">
                <a:solidFill>
                  <a:schemeClr val="tx1"/>
                </a:solidFill>
              </a:rPr>
              <a:t>マッチするタグしか配信しない</a:t>
            </a:r>
            <a:endParaRPr lang="ja-JP" altLang="en-US" sz="1100" b="1" dirty="0">
              <a:solidFill>
                <a:schemeClr val="accent6"/>
              </a:solidFill>
            </a:endParaRPr>
          </a:p>
        </p:txBody>
      </p:sp>
      <p:sp>
        <p:nvSpPr>
          <p:cNvPr id="43" name="Freeform 16">
            <a:extLst>
              <a:ext uri="{FF2B5EF4-FFF2-40B4-BE49-F238E27FC236}">
                <a16:creationId xmlns:a16="http://schemas.microsoft.com/office/drawing/2014/main" id="{6D9C5E7A-9373-5342-889C-F4B19721D083}"/>
              </a:ext>
            </a:extLst>
          </p:cNvPr>
          <p:cNvSpPr>
            <a:spLocks noChangeArrowheads="1"/>
          </p:cNvSpPr>
          <p:nvPr/>
        </p:nvSpPr>
        <p:spPr bwMode="auto">
          <a:xfrm>
            <a:off x="571644" y="4936772"/>
            <a:ext cx="366488" cy="385122"/>
          </a:xfrm>
          <a:custGeom>
            <a:avLst/>
            <a:gdLst>
              <a:gd name="T0" fmla="*/ 1691 w 1692"/>
              <a:gd name="T1" fmla="*/ 1804 h 1918"/>
              <a:gd name="T2" fmla="*/ 1579 w 1692"/>
              <a:gd name="T3" fmla="*/ 1917 h 1918"/>
              <a:gd name="T4" fmla="*/ 846 w 1692"/>
              <a:gd name="T5" fmla="*/ 1917 h 1918"/>
              <a:gd name="T6" fmla="*/ 112 w 1692"/>
              <a:gd name="T7" fmla="*/ 1917 h 1918"/>
              <a:gd name="T8" fmla="*/ 0 w 1692"/>
              <a:gd name="T9" fmla="*/ 1804 h 1918"/>
              <a:gd name="T10" fmla="*/ 2 w 1692"/>
              <a:gd name="T11" fmla="*/ 1782 h 1918"/>
              <a:gd name="T12" fmla="*/ 152 w 1692"/>
              <a:gd name="T13" fmla="*/ 1350 h 1918"/>
              <a:gd name="T14" fmla="*/ 846 w 1692"/>
              <a:gd name="T15" fmla="*/ 1187 h 1918"/>
              <a:gd name="T16" fmla="*/ 1539 w 1692"/>
              <a:gd name="T17" fmla="*/ 1350 h 1918"/>
              <a:gd name="T18" fmla="*/ 1689 w 1692"/>
              <a:gd name="T19" fmla="*/ 1782 h 1918"/>
              <a:gd name="T20" fmla="*/ 1691 w 1692"/>
              <a:gd name="T21" fmla="*/ 1804 h 1918"/>
              <a:gd name="T22" fmla="*/ 846 w 1692"/>
              <a:gd name="T23" fmla="*/ 0 h 1918"/>
              <a:gd name="T24" fmla="*/ 366 w 1692"/>
              <a:gd name="T25" fmla="*/ 536 h 1918"/>
              <a:gd name="T26" fmla="*/ 846 w 1692"/>
              <a:gd name="T27" fmla="*/ 1071 h 1918"/>
              <a:gd name="T28" fmla="*/ 1325 w 1692"/>
              <a:gd name="T29" fmla="*/ 536 h 1918"/>
              <a:gd name="T30" fmla="*/ 846 w 1692"/>
              <a:gd name="T31" fmla="*/ 0 h 1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92" h="1918">
                <a:moveTo>
                  <a:pt x="1691" y="1804"/>
                </a:moveTo>
                <a:cubicBezTo>
                  <a:pt x="1691" y="1866"/>
                  <a:pt x="1641" y="1917"/>
                  <a:pt x="1579" y="1917"/>
                </a:cubicBezTo>
                <a:lnTo>
                  <a:pt x="846" y="1917"/>
                </a:lnTo>
                <a:lnTo>
                  <a:pt x="112" y="1917"/>
                </a:lnTo>
                <a:cubicBezTo>
                  <a:pt x="50" y="1917"/>
                  <a:pt x="0" y="1866"/>
                  <a:pt x="0" y="1804"/>
                </a:cubicBezTo>
                <a:cubicBezTo>
                  <a:pt x="0" y="1796"/>
                  <a:pt x="0" y="1787"/>
                  <a:pt x="2" y="1782"/>
                </a:cubicBezTo>
                <a:cubicBezTo>
                  <a:pt x="17" y="1655"/>
                  <a:pt x="53" y="1452"/>
                  <a:pt x="152" y="1350"/>
                </a:cubicBezTo>
                <a:cubicBezTo>
                  <a:pt x="290" y="1209"/>
                  <a:pt x="632" y="1187"/>
                  <a:pt x="846" y="1187"/>
                </a:cubicBezTo>
                <a:cubicBezTo>
                  <a:pt x="1059" y="1187"/>
                  <a:pt x="1401" y="1209"/>
                  <a:pt x="1539" y="1350"/>
                </a:cubicBezTo>
                <a:cubicBezTo>
                  <a:pt x="1638" y="1452"/>
                  <a:pt x="1677" y="1655"/>
                  <a:pt x="1689" y="1782"/>
                </a:cubicBezTo>
                <a:cubicBezTo>
                  <a:pt x="1691" y="1787"/>
                  <a:pt x="1691" y="1796"/>
                  <a:pt x="1691" y="1804"/>
                </a:cubicBezTo>
                <a:close/>
                <a:moveTo>
                  <a:pt x="846" y="0"/>
                </a:moveTo>
                <a:cubicBezTo>
                  <a:pt x="581" y="0"/>
                  <a:pt x="366" y="240"/>
                  <a:pt x="366" y="536"/>
                </a:cubicBezTo>
                <a:cubicBezTo>
                  <a:pt x="366" y="832"/>
                  <a:pt x="581" y="1071"/>
                  <a:pt x="846" y="1071"/>
                </a:cubicBezTo>
                <a:cubicBezTo>
                  <a:pt x="1110" y="1071"/>
                  <a:pt x="1325" y="832"/>
                  <a:pt x="1325" y="536"/>
                </a:cubicBezTo>
                <a:cubicBezTo>
                  <a:pt x="1325" y="240"/>
                  <a:pt x="1110" y="0"/>
                  <a:pt x="846" y="0"/>
                </a:cubicBezTo>
                <a:close/>
              </a:path>
            </a:pathLst>
          </a:custGeom>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wrap="none" anchor="ctr"/>
          <a:lstStyle/>
          <a:p>
            <a:pPr algn="ctr"/>
            <a:endParaRPr lang="ja-JP" altLang="en-US" sz="2400" dirty="0">
              <a:solidFill>
                <a:schemeClr val="tx1"/>
              </a:solidFill>
              <a:latin typeface="+mn-ea"/>
            </a:endParaRPr>
          </a:p>
        </p:txBody>
      </p:sp>
      <p:cxnSp>
        <p:nvCxnSpPr>
          <p:cNvPr id="44" name="カギ線コネクタ 49">
            <a:extLst>
              <a:ext uri="{FF2B5EF4-FFF2-40B4-BE49-F238E27FC236}">
                <a16:creationId xmlns:a16="http://schemas.microsoft.com/office/drawing/2014/main" id="{9F6E51EC-B28E-454C-9A9C-B814A991DA7A}"/>
              </a:ext>
            </a:extLst>
          </p:cNvPr>
          <p:cNvCxnSpPr>
            <a:cxnSpLocks/>
          </p:cNvCxnSpPr>
          <p:nvPr/>
        </p:nvCxnSpPr>
        <p:spPr>
          <a:xfrm>
            <a:off x="1077507" y="5116048"/>
            <a:ext cx="636078"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D79D78CD-2017-424E-9386-E47653E95EE1}"/>
              </a:ext>
            </a:extLst>
          </p:cNvPr>
          <p:cNvSpPr/>
          <p:nvPr/>
        </p:nvSpPr>
        <p:spPr>
          <a:xfrm>
            <a:off x="272480" y="2165154"/>
            <a:ext cx="9360470" cy="1189556"/>
          </a:xfrm>
          <a:prstGeom prst="rect">
            <a:avLst/>
          </a:prstGeom>
        </p:spPr>
        <p:txBody>
          <a:bodyPr wrap="square">
            <a:spAutoFit/>
          </a:bodyPr>
          <a:lstStyle/>
          <a:p>
            <a:pPr>
              <a:lnSpc>
                <a:spcPct val="120000"/>
              </a:lnSpc>
            </a:pPr>
            <a:r>
              <a:rPr lang="en-US" altLang="ja-JP" b="1" dirty="0"/>
              <a:t>Yahoo!</a:t>
            </a:r>
            <a:r>
              <a:rPr lang="ja-JP" altLang="en-US" b="1"/>
              <a:t>タグマネージャーにおける</a:t>
            </a:r>
            <a:r>
              <a:rPr lang="en-US" altLang="ja-JP" b="1" dirty="0"/>
              <a:t>ITP</a:t>
            </a:r>
            <a:r>
              <a:rPr lang="ja-JP" altLang="en-US" b="1"/>
              <a:t>の影響</a:t>
            </a:r>
            <a:endParaRPr lang="en-US" altLang="ja-JP" b="1" dirty="0"/>
          </a:p>
          <a:p>
            <a:pPr>
              <a:lnSpc>
                <a:spcPct val="120000"/>
              </a:lnSpc>
            </a:pPr>
            <a:r>
              <a:rPr lang="ja-JP" altLang="en-US" sz="1400"/>
              <a:t>ユニバーサルタグから送信される「ユーザが訪問したサイトの</a:t>
            </a:r>
            <a:r>
              <a:rPr lang="en-US" altLang="ja-JP" sz="1400" dirty="0"/>
              <a:t>URL</a:t>
            </a:r>
            <a:r>
              <a:rPr lang="ja-JP" altLang="en-US" sz="1400"/>
              <a:t>」がドメイン部までしか連携されません。</a:t>
            </a:r>
            <a:endParaRPr lang="en-US" altLang="ja-JP" sz="1400" dirty="0"/>
          </a:p>
          <a:p>
            <a:pPr>
              <a:lnSpc>
                <a:spcPct val="120000"/>
              </a:lnSpc>
            </a:pPr>
            <a:r>
              <a:rPr lang="ja-JP" altLang="en-US" sz="1400"/>
              <a:t>そのため、タグ配信の条件となる「</a:t>
            </a:r>
            <a:r>
              <a:rPr lang="en-US" altLang="ja-JP" sz="1400" dirty="0"/>
              <a:t>URL</a:t>
            </a:r>
            <a:r>
              <a:rPr lang="ja-JP" altLang="en-US" sz="1400"/>
              <a:t>パターン」にマッチせず、</a:t>
            </a:r>
            <a:r>
              <a:rPr lang="ja-JP" altLang="en-US" sz="1400">
                <a:solidFill>
                  <a:schemeClr val="accent6"/>
                </a:solidFill>
              </a:rPr>
              <a:t>タグが配信されなくなります</a:t>
            </a:r>
            <a:r>
              <a:rPr lang="ja-JP" altLang="en-US" sz="1400"/>
              <a:t>。</a:t>
            </a:r>
            <a:endParaRPr lang="en-US" altLang="ja-JP" sz="1400" dirty="0"/>
          </a:p>
          <a:p>
            <a:pPr>
              <a:lnSpc>
                <a:spcPct val="120000"/>
              </a:lnSpc>
            </a:pPr>
            <a:r>
              <a:rPr lang="en" altLang="ja-JP" sz="1400" dirty="0">
                <a:hlinkClick r:id="rId5"/>
              </a:rPr>
              <a:t>Yahoo!</a:t>
            </a:r>
            <a:r>
              <a:rPr lang="ja-JP" altLang="en-US" sz="1400">
                <a:hlinkClick r:id="rId5"/>
              </a:rPr>
              <a:t>タグマネージャーにおける</a:t>
            </a:r>
            <a:r>
              <a:rPr lang="en" altLang="ja-JP" sz="1400" dirty="0">
                <a:hlinkClick r:id="rId5"/>
              </a:rPr>
              <a:t>ITP2.0</a:t>
            </a:r>
            <a:r>
              <a:rPr lang="ja-JP" altLang="en-US" sz="1400">
                <a:hlinkClick r:id="rId5"/>
              </a:rPr>
              <a:t>の影響について</a:t>
            </a:r>
            <a:endParaRPr lang="en-US" altLang="ja-JP" sz="1400" dirty="0"/>
          </a:p>
        </p:txBody>
      </p:sp>
      <p:sp>
        <p:nvSpPr>
          <p:cNvPr id="16" name="テキスト ボックス 15">
            <a:extLst>
              <a:ext uri="{FF2B5EF4-FFF2-40B4-BE49-F238E27FC236}">
                <a16:creationId xmlns:a16="http://schemas.microsoft.com/office/drawing/2014/main" id="{82F806A5-DEEC-8742-B1D8-988ED6C442E2}"/>
              </a:ext>
            </a:extLst>
          </p:cNvPr>
          <p:cNvSpPr txBox="1"/>
          <p:nvPr/>
        </p:nvSpPr>
        <p:spPr>
          <a:xfrm>
            <a:off x="3143958" y="4253380"/>
            <a:ext cx="3831883" cy="276999"/>
          </a:xfrm>
          <a:prstGeom prst="rect">
            <a:avLst/>
          </a:prstGeom>
          <a:noFill/>
        </p:spPr>
        <p:txBody>
          <a:bodyPr wrap="none" rtlCol="0">
            <a:spAutoFit/>
          </a:bodyPr>
          <a:lstStyle/>
          <a:p>
            <a:r>
              <a:rPr kumimoji="1" lang="ja-JP" altLang="en-US" sz="1200">
                <a:solidFill>
                  <a:schemeClr val="tx1">
                    <a:lumMod val="50000"/>
                    <a:lumOff val="50000"/>
                  </a:schemeClr>
                </a:solidFill>
              </a:rPr>
              <a:t>本来の</a:t>
            </a:r>
            <a:r>
              <a:rPr kumimoji="1" lang="en-US" altLang="ja-JP" sz="1200" dirty="0">
                <a:solidFill>
                  <a:schemeClr val="tx1">
                    <a:lumMod val="50000"/>
                    <a:lumOff val="50000"/>
                  </a:schemeClr>
                </a:solidFill>
              </a:rPr>
              <a:t>URL</a:t>
            </a:r>
            <a:r>
              <a:rPr kumimoji="1" lang="ja-JP" altLang="en-US" sz="1200">
                <a:solidFill>
                  <a:schemeClr val="tx1">
                    <a:lumMod val="50000"/>
                    <a:lumOff val="50000"/>
                  </a:schemeClr>
                </a:solidFill>
              </a:rPr>
              <a:t>：</a:t>
            </a:r>
            <a:r>
              <a:rPr kumimoji="1" lang="en-US" altLang="ja-JP" sz="1200" dirty="0">
                <a:solidFill>
                  <a:schemeClr val="tx1">
                    <a:lumMod val="50000"/>
                    <a:lumOff val="50000"/>
                  </a:schemeClr>
                </a:solidFill>
              </a:rPr>
              <a:t>https://</a:t>
            </a:r>
            <a:r>
              <a:rPr kumimoji="1" lang="en-US" altLang="ja-JP" sz="1200" dirty="0" err="1">
                <a:solidFill>
                  <a:schemeClr val="tx1">
                    <a:lumMod val="50000"/>
                    <a:lumOff val="50000"/>
                  </a:schemeClr>
                </a:solidFill>
              </a:rPr>
              <a:t>aaa.co.jp</a:t>
            </a:r>
            <a:r>
              <a:rPr kumimoji="1" lang="en-US" altLang="ja-JP" sz="1200" dirty="0">
                <a:solidFill>
                  <a:schemeClr val="tx1">
                    <a:lumMod val="50000"/>
                    <a:lumOff val="50000"/>
                  </a:schemeClr>
                </a:solidFill>
              </a:rPr>
              <a:t>/product/</a:t>
            </a:r>
            <a:r>
              <a:rPr kumimoji="1" lang="en-US" altLang="ja-JP" sz="1200" dirty="0" err="1">
                <a:solidFill>
                  <a:schemeClr val="tx1">
                    <a:lumMod val="50000"/>
                    <a:lumOff val="50000"/>
                  </a:schemeClr>
                </a:solidFill>
              </a:rPr>
              <a:t>item.html</a:t>
            </a:r>
            <a:endParaRPr kumimoji="1" lang="ja-JP" altLang="en-US" sz="1200">
              <a:solidFill>
                <a:schemeClr val="tx1">
                  <a:lumMod val="50000"/>
                  <a:lumOff val="50000"/>
                </a:schemeClr>
              </a:solidFill>
            </a:endParaRPr>
          </a:p>
        </p:txBody>
      </p:sp>
      <p:sp>
        <p:nvSpPr>
          <p:cNvPr id="35" name="テキスト ボックス 34">
            <a:extLst>
              <a:ext uri="{FF2B5EF4-FFF2-40B4-BE49-F238E27FC236}">
                <a16:creationId xmlns:a16="http://schemas.microsoft.com/office/drawing/2014/main" id="{5C2FDD4C-FE06-A041-8A11-1F00AB53B0FC}"/>
              </a:ext>
            </a:extLst>
          </p:cNvPr>
          <p:cNvSpPr txBox="1"/>
          <p:nvPr/>
        </p:nvSpPr>
        <p:spPr>
          <a:xfrm>
            <a:off x="3143958" y="4571687"/>
            <a:ext cx="4617354" cy="276999"/>
          </a:xfrm>
          <a:prstGeom prst="rect">
            <a:avLst/>
          </a:prstGeom>
          <a:noFill/>
        </p:spPr>
        <p:txBody>
          <a:bodyPr wrap="none" rtlCol="0">
            <a:spAutoFit/>
          </a:bodyPr>
          <a:lstStyle/>
          <a:p>
            <a:r>
              <a:rPr lang="en-US" altLang="ja-JP" sz="1200" dirty="0">
                <a:solidFill>
                  <a:schemeClr val="accent6"/>
                </a:solidFill>
              </a:rPr>
              <a:t>YTM</a:t>
            </a:r>
            <a:r>
              <a:rPr lang="ja-JP" altLang="en-US" sz="1200">
                <a:solidFill>
                  <a:schemeClr val="accent6"/>
                </a:solidFill>
              </a:rPr>
              <a:t>へ送信される</a:t>
            </a:r>
            <a:r>
              <a:rPr kumimoji="1" lang="en-US" altLang="ja-JP" sz="1200" dirty="0">
                <a:solidFill>
                  <a:schemeClr val="accent6"/>
                </a:solidFill>
              </a:rPr>
              <a:t>URL</a:t>
            </a:r>
            <a:r>
              <a:rPr kumimoji="1" lang="ja-JP" altLang="en-US" sz="1200">
                <a:solidFill>
                  <a:schemeClr val="accent6"/>
                </a:solidFill>
              </a:rPr>
              <a:t>：</a:t>
            </a:r>
            <a:r>
              <a:rPr kumimoji="1" lang="en-US" altLang="ja-JP" sz="1200" dirty="0">
                <a:solidFill>
                  <a:schemeClr val="accent6"/>
                </a:solidFill>
              </a:rPr>
              <a:t>https://</a:t>
            </a:r>
            <a:r>
              <a:rPr kumimoji="1" lang="en-US" altLang="ja-JP" sz="1200" dirty="0" err="1">
                <a:solidFill>
                  <a:schemeClr val="accent6"/>
                </a:solidFill>
              </a:rPr>
              <a:t>aaa.co.jp</a:t>
            </a:r>
            <a:r>
              <a:rPr kumimoji="1" lang="en-US" altLang="ja-JP" sz="1200" dirty="0">
                <a:solidFill>
                  <a:schemeClr val="accent6"/>
                </a:solidFill>
              </a:rPr>
              <a:t>/</a:t>
            </a:r>
            <a:r>
              <a:rPr kumimoji="1" lang="en-US" altLang="ja-JP" sz="1200" strike="sngStrike" dirty="0"/>
              <a:t>product/</a:t>
            </a:r>
            <a:r>
              <a:rPr kumimoji="1" lang="en-US" altLang="ja-JP" sz="1200" strike="sngStrike" dirty="0" err="1"/>
              <a:t>item.html</a:t>
            </a:r>
            <a:endParaRPr kumimoji="1" lang="ja-JP" altLang="en-US" sz="1200" strike="sngStrike"/>
          </a:p>
        </p:txBody>
      </p:sp>
      <p:cxnSp>
        <p:nvCxnSpPr>
          <p:cNvPr id="38" name="カギ線コネクタ 49">
            <a:extLst>
              <a:ext uri="{FF2B5EF4-FFF2-40B4-BE49-F238E27FC236}">
                <a16:creationId xmlns:a16="http://schemas.microsoft.com/office/drawing/2014/main" id="{7D871F6E-4C67-804B-A9EB-CAE9554F4689}"/>
              </a:ext>
            </a:extLst>
          </p:cNvPr>
          <p:cNvCxnSpPr>
            <a:cxnSpLocks/>
          </p:cNvCxnSpPr>
          <p:nvPr/>
        </p:nvCxnSpPr>
        <p:spPr>
          <a:xfrm flipH="1">
            <a:off x="3070649" y="5356737"/>
            <a:ext cx="4690663" cy="20283"/>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1CCB948A-7793-3541-8F86-CB956B051873}"/>
              </a:ext>
            </a:extLst>
          </p:cNvPr>
          <p:cNvSpPr txBox="1"/>
          <p:nvPr/>
        </p:nvSpPr>
        <p:spPr>
          <a:xfrm>
            <a:off x="5600845" y="5537612"/>
            <a:ext cx="2304256" cy="507831"/>
          </a:xfrm>
          <a:prstGeom prst="rect">
            <a:avLst/>
          </a:prstGeom>
          <a:solidFill>
            <a:schemeClr val="bg1">
              <a:lumMod val="65000"/>
            </a:schemeClr>
          </a:solidFill>
          <a:ln>
            <a:solidFill>
              <a:schemeClr val="tx1">
                <a:lumMod val="65000"/>
                <a:lumOff val="35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kumimoji="1" lang="en-US" altLang="ja-JP" sz="900" dirty="0">
                <a:solidFill>
                  <a:schemeClr val="bg1"/>
                </a:solidFill>
                <a:latin typeface="+mn-ea"/>
              </a:rPr>
              <a:t>CV</a:t>
            </a:r>
            <a:r>
              <a:rPr kumimoji="1" lang="ja-JP" altLang="en-US" sz="900">
                <a:solidFill>
                  <a:schemeClr val="bg1"/>
                </a:solidFill>
                <a:latin typeface="+mn-ea"/>
              </a:rPr>
              <a:t>タグ</a:t>
            </a:r>
            <a:endParaRPr kumimoji="1" lang="en-US" altLang="ja-JP" sz="900" dirty="0">
              <a:solidFill>
                <a:schemeClr val="bg1"/>
              </a:solidFill>
              <a:latin typeface="+mn-ea"/>
            </a:endParaRPr>
          </a:p>
          <a:p>
            <a:r>
              <a:rPr kumimoji="1" lang="ja-JP" altLang="en-US" sz="900">
                <a:solidFill>
                  <a:schemeClr val="bg1"/>
                </a:solidFill>
                <a:latin typeface="+mn-ea"/>
              </a:rPr>
              <a:t>配信</a:t>
            </a:r>
            <a:r>
              <a:rPr lang="en-US" altLang="ja-JP" sz="900" dirty="0">
                <a:solidFill>
                  <a:schemeClr val="bg1"/>
                </a:solidFill>
                <a:latin typeface="+mn-ea"/>
              </a:rPr>
              <a:t>URL</a:t>
            </a:r>
            <a:r>
              <a:rPr lang="ja-JP" altLang="en-US" sz="900">
                <a:solidFill>
                  <a:schemeClr val="bg1"/>
                </a:solidFill>
                <a:latin typeface="+mn-ea"/>
              </a:rPr>
              <a:t>パターン</a:t>
            </a:r>
            <a:endParaRPr lang="en-US" altLang="ja-JP" sz="900" dirty="0">
              <a:solidFill>
                <a:schemeClr val="bg1"/>
              </a:solidFill>
              <a:latin typeface="+mn-ea"/>
            </a:endParaRPr>
          </a:p>
          <a:p>
            <a:r>
              <a:rPr lang="en-US" altLang="ja-JP" sz="900" dirty="0">
                <a:solidFill>
                  <a:schemeClr val="bg1"/>
                </a:solidFill>
              </a:rPr>
              <a:t>https://</a:t>
            </a:r>
            <a:r>
              <a:rPr lang="en-US" altLang="ja-JP" sz="900" dirty="0" err="1">
                <a:solidFill>
                  <a:schemeClr val="bg1"/>
                </a:solidFill>
              </a:rPr>
              <a:t>aaa.co.jp</a:t>
            </a:r>
            <a:r>
              <a:rPr lang="en-US" altLang="ja-JP" sz="900" dirty="0">
                <a:solidFill>
                  <a:schemeClr val="bg1"/>
                </a:solidFill>
              </a:rPr>
              <a:t>/product/</a:t>
            </a:r>
            <a:r>
              <a:rPr lang="en-US" altLang="ja-JP" sz="900" dirty="0" err="1">
                <a:solidFill>
                  <a:schemeClr val="bg1"/>
                </a:solidFill>
              </a:rPr>
              <a:t>item.html</a:t>
            </a:r>
            <a:endParaRPr kumimoji="1" lang="en-US" altLang="ja-JP" sz="900" dirty="0">
              <a:solidFill>
                <a:schemeClr val="bg1"/>
              </a:solidFill>
              <a:latin typeface="+mn-ea"/>
            </a:endParaRPr>
          </a:p>
        </p:txBody>
      </p:sp>
      <p:sp>
        <p:nvSpPr>
          <p:cNvPr id="48" name="十字形 47">
            <a:extLst>
              <a:ext uri="{FF2B5EF4-FFF2-40B4-BE49-F238E27FC236}">
                <a16:creationId xmlns:a16="http://schemas.microsoft.com/office/drawing/2014/main" id="{DB1E2645-EF6C-334D-93DE-16740AC13301}"/>
              </a:ext>
            </a:extLst>
          </p:cNvPr>
          <p:cNvSpPr/>
          <p:nvPr/>
        </p:nvSpPr>
        <p:spPr>
          <a:xfrm rot="2700000">
            <a:off x="5293312" y="5602895"/>
            <a:ext cx="432048" cy="432048"/>
          </a:xfrm>
          <a:prstGeom prst="plus">
            <a:avLst>
              <a:gd name="adj" fmla="val 43717"/>
            </a:avLst>
          </a:prstGeom>
          <a:solidFill>
            <a:schemeClr val="accent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49" name="テキスト ボックス 48">
            <a:extLst>
              <a:ext uri="{FF2B5EF4-FFF2-40B4-BE49-F238E27FC236}">
                <a16:creationId xmlns:a16="http://schemas.microsoft.com/office/drawing/2014/main" id="{63EEE818-98CC-814D-94E3-6CA5D32D8DCC}"/>
              </a:ext>
            </a:extLst>
          </p:cNvPr>
          <p:cNvSpPr txBox="1"/>
          <p:nvPr/>
        </p:nvSpPr>
        <p:spPr>
          <a:xfrm>
            <a:off x="5246416" y="6104329"/>
            <a:ext cx="4027064" cy="276999"/>
          </a:xfrm>
          <a:prstGeom prst="rect">
            <a:avLst/>
          </a:prstGeom>
          <a:noFill/>
        </p:spPr>
        <p:txBody>
          <a:bodyPr wrap="none" rtlCol="0">
            <a:spAutoFit/>
          </a:bodyPr>
          <a:lstStyle/>
          <a:p>
            <a:r>
              <a:rPr kumimoji="1" lang="en-US" altLang="ja-JP" sz="1200" dirty="0">
                <a:solidFill>
                  <a:schemeClr val="accent6"/>
                </a:solidFill>
              </a:rPr>
              <a:t>URL</a:t>
            </a:r>
            <a:r>
              <a:rPr lang="ja-JP" altLang="en-US" sz="1200">
                <a:solidFill>
                  <a:schemeClr val="accent6"/>
                </a:solidFill>
              </a:rPr>
              <a:t>パターンにマッチしないので、タグが配信されない</a:t>
            </a:r>
            <a:endParaRPr kumimoji="1" lang="ja-JP" altLang="en-US" sz="1200"/>
          </a:p>
        </p:txBody>
      </p:sp>
      <p:sp>
        <p:nvSpPr>
          <p:cNvPr id="50" name="テキスト ボックス 49">
            <a:extLst>
              <a:ext uri="{FF2B5EF4-FFF2-40B4-BE49-F238E27FC236}">
                <a16:creationId xmlns:a16="http://schemas.microsoft.com/office/drawing/2014/main" id="{3140BCEB-0955-734E-8AD1-C0A5869E6324}"/>
              </a:ext>
            </a:extLst>
          </p:cNvPr>
          <p:cNvSpPr txBox="1"/>
          <p:nvPr/>
        </p:nvSpPr>
        <p:spPr>
          <a:xfrm>
            <a:off x="703750" y="5475545"/>
            <a:ext cx="825867" cy="246221"/>
          </a:xfrm>
          <a:prstGeom prst="rect">
            <a:avLst/>
          </a:prstGeom>
          <a:noFill/>
        </p:spPr>
        <p:txBody>
          <a:bodyPr wrap="none" rtlCol="0">
            <a:spAutoFit/>
          </a:bodyPr>
          <a:lstStyle/>
          <a:p>
            <a:r>
              <a:rPr kumimoji="1" lang="ja-JP" altLang="en-US" sz="1000"/>
              <a:t>サイト訪問</a:t>
            </a:r>
          </a:p>
        </p:txBody>
      </p:sp>
      <p:sp>
        <p:nvSpPr>
          <p:cNvPr id="53" name="テキスト ボックス 52">
            <a:extLst>
              <a:ext uri="{FF2B5EF4-FFF2-40B4-BE49-F238E27FC236}">
                <a16:creationId xmlns:a16="http://schemas.microsoft.com/office/drawing/2014/main" id="{DFD5AC60-25A8-CA41-8B61-1346061C27E7}"/>
              </a:ext>
            </a:extLst>
          </p:cNvPr>
          <p:cNvSpPr txBox="1"/>
          <p:nvPr/>
        </p:nvSpPr>
        <p:spPr>
          <a:xfrm>
            <a:off x="7975707" y="5729291"/>
            <a:ext cx="837089" cy="246221"/>
          </a:xfrm>
          <a:prstGeom prst="rect">
            <a:avLst/>
          </a:prstGeom>
          <a:noFill/>
        </p:spPr>
        <p:txBody>
          <a:bodyPr wrap="none" rtlCol="0">
            <a:spAutoFit/>
          </a:bodyPr>
          <a:lstStyle/>
          <a:p>
            <a:r>
              <a:rPr kumimoji="1" lang="en-US" altLang="ja-JP" sz="1000" dirty="0"/>
              <a:t>YTM</a:t>
            </a:r>
            <a:r>
              <a:rPr kumimoji="1" lang="ja-JP" altLang="en-US" sz="1000"/>
              <a:t>サーバ</a:t>
            </a:r>
          </a:p>
        </p:txBody>
      </p:sp>
    </p:spTree>
    <p:extLst>
      <p:ext uri="{BB962C8B-B14F-4D97-AF65-F5344CB8AC3E}">
        <p14:creationId xmlns:p14="http://schemas.microsoft.com/office/powerpoint/2010/main" val="1988657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a:t>目次</a:t>
            </a:r>
            <a:endParaRPr kumimoji="1" lang="ja-JP" altLang="en-US" sz="2400" dirty="0"/>
          </a:p>
        </p:txBody>
      </p:sp>
      <p:sp>
        <p:nvSpPr>
          <p:cNvPr id="3" name="コンテンツ プレースホルダー 2"/>
          <p:cNvSpPr>
            <a:spLocks noGrp="1"/>
          </p:cNvSpPr>
          <p:nvPr>
            <p:ph sz="quarter" idx="13"/>
          </p:nvPr>
        </p:nvSpPr>
        <p:spPr>
          <a:xfrm>
            <a:off x="273050" y="762130"/>
            <a:ext cx="9359900" cy="5545286"/>
          </a:xfrm>
        </p:spPr>
        <p:txBody>
          <a:bodyPr/>
          <a:lstStyle/>
          <a:p>
            <a:pPr marL="285750" indent="-285750">
              <a:lnSpc>
                <a:spcPct val="120000"/>
              </a:lnSpc>
              <a:spcBef>
                <a:spcPts val="0"/>
              </a:spcBef>
              <a:buFont typeface="Wingdings" panose="05000000000000000000" pitchFamily="2" charset="2"/>
              <a:buChar char="Ø"/>
            </a:pPr>
            <a:r>
              <a:rPr lang="ja-JP" altLang="en-US" sz="1800" b="1" u="sng" dirty="0">
                <a:latin typeface="+mn-ea"/>
              </a:rPr>
              <a:t>はじめに</a:t>
            </a:r>
            <a:endParaRPr lang="en-US" altLang="ja-JP" sz="1800" b="1" u="sng" dirty="0">
              <a:latin typeface="+mn-ea"/>
            </a:endParaRPr>
          </a:p>
          <a:p>
            <a:pPr marL="285750" indent="-285750">
              <a:lnSpc>
                <a:spcPct val="120000"/>
              </a:lnSpc>
              <a:spcBef>
                <a:spcPts val="0"/>
              </a:spcBef>
              <a:buFont typeface="Wingdings" panose="05000000000000000000" pitchFamily="2" charset="2"/>
              <a:buChar char="Ø"/>
            </a:pPr>
            <a:r>
              <a:rPr lang="ja-JP" altLang="en-US" sz="1800" b="1" u="sng" dirty="0">
                <a:latin typeface="+mn-ea"/>
              </a:rPr>
              <a:t>概要</a:t>
            </a:r>
            <a:endParaRPr lang="en-US" altLang="ja-JP" sz="1800" b="1" u="sng" dirty="0">
              <a:latin typeface="+mn-ea"/>
            </a:endParaRPr>
          </a:p>
          <a:p>
            <a:pPr marL="0" indent="0">
              <a:lnSpc>
                <a:spcPct val="120000"/>
              </a:lnSpc>
              <a:spcBef>
                <a:spcPts val="0"/>
              </a:spcBef>
            </a:pPr>
            <a:r>
              <a:rPr lang="ja-JP" altLang="en-US" sz="1400" dirty="0">
                <a:latin typeface="+mn-ea"/>
              </a:rPr>
              <a:t>　　・コンバージョン計測補完の仕組み</a:t>
            </a:r>
            <a:r>
              <a:rPr lang="en-US" altLang="ja-JP" sz="1400" dirty="0">
                <a:latin typeface="+mn-ea"/>
              </a:rPr>
              <a:t/>
            </a:r>
            <a:br>
              <a:rPr lang="en-US" altLang="ja-JP" sz="1400" dirty="0">
                <a:latin typeface="+mn-ea"/>
              </a:rPr>
            </a:br>
            <a:r>
              <a:rPr lang="ja-JP" altLang="en-US" sz="1400" dirty="0">
                <a:latin typeface="+mn-ea"/>
              </a:rPr>
              <a:t>　　・</a:t>
            </a:r>
            <a:r>
              <a:rPr lang="en-US" altLang="ja-JP" sz="1400" dirty="0">
                <a:latin typeface="+mn-ea"/>
              </a:rPr>
              <a:t>YCLID</a:t>
            </a:r>
            <a:r>
              <a:rPr lang="ja-JP" altLang="en-US" sz="1400" dirty="0">
                <a:latin typeface="+mn-ea"/>
              </a:rPr>
              <a:t>とは</a:t>
            </a:r>
            <a:endParaRPr lang="en-US" altLang="ja-JP" sz="1400" dirty="0">
              <a:latin typeface="+mn-ea"/>
            </a:endParaRPr>
          </a:p>
          <a:p>
            <a:pPr marL="0" indent="0">
              <a:lnSpc>
                <a:spcPct val="120000"/>
              </a:lnSpc>
              <a:spcBef>
                <a:spcPts val="0"/>
              </a:spcBef>
            </a:pPr>
            <a:r>
              <a:rPr lang="ja-JP" altLang="en-US" sz="1400" dirty="0">
                <a:latin typeface="+mn-ea"/>
              </a:rPr>
              <a:t>　　・自動タグ設定とは</a:t>
            </a:r>
            <a:endParaRPr lang="en-US" altLang="ja-JP" sz="1400" dirty="0">
              <a:latin typeface="+mn-ea"/>
            </a:endParaRPr>
          </a:p>
          <a:p>
            <a:pPr marL="0" indent="0">
              <a:lnSpc>
                <a:spcPct val="120000"/>
              </a:lnSpc>
              <a:spcBef>
                <a:spcPts val="0"/>
              </a:spcBef>
            </a:pPr>
            <a:r>
              <a:rPr lang="ja-JP" altLang="en-US" sz="1400" dirty="0">
                <a:latin typeface="+mn-ea"/>
              </a:rPr>
              <a:t>　　・</a:t>
            </a:r>
            <a:r>
              <a:rPr lang="ja-JP" altLang="en-US" sz="1400" dirty="0"/>
              <a:t>コンバージョン測定補完機能タグ</a:t>
            </a:r>
            <a:r>
              <a:rPr lang="ja-JP" altLang="en-US" sz="1000" dirty="0"/>
              <a:t>（およびサイトジェネラルタグ）</a:t>
            </a:r>
            <a:r>
              <a:rPr lang="ja-JP" altLang="en-US" sz="1400" dirty="0">
                <a:latin typeface="+mn-ea"/>
              </a:rPr>
              <a:t>とは　</a:t>
            </a:r>
            <a:endParaRPr lang="en-US" altLang="ja-JP" sz="1400" dirty="0">
              <a:latin typeface="+mn-ea"/>
            </a:endParaRPr>
          </a:p>
          <a:p>
            <a:pPr marL="285750" indent="-285750">
              <a:lnSpc>
                <a:spcPct val="120000"/>
              </a:lnSpc>
              <a:spcBef>
                <a:spcPts val="0"/>
              </a:spcBef>
              <a:buFont typeface="Wingdings" panose="05000000000000000000" pitchFamily="2" charset="2"/>
              <a:buChar char="Ø"/>
            </a:pPr>
            <a:r>
              <a:rPr lang="ja-JP" altLang="en-US" sz="1800" b="1" u="sng" dirty="0">
                <a:latin typeface="+mn-ea"/>
              </a:rPr>
              <a:t>導入方法</a:t>
            </a:r>
            <a:endParaRPr lang="en-US" altLang="ja-JP" sz="1800" b="1" u="sng" dirty="0">
              <a:latin typeface="+mn-ea"/>
            </a:endParaRPr>
          </a:p>
          <a:p>
            <a:pPr marL="0" indent="0">
              <a:lnSpc>
                <a:spcPct val="120000"/>
              </a:lnSpc>
              <a:spcBef>
                <a:spcPts val="0"/>
              </a:spcBef>
            </a:pPr>
            <a:r>
              <a:rPr lang="ja-JP" altLang="en-US" sz="1400" dirty="0">
                <a:latin typeface="+mn-ea"/>
              </a:rPr>
              <a:t>　　・導入手順について</a:t>
            </a:r>
            <a:endParaRPr lang="en-US" altLang="ja-JP" sz="1400" dirty="0">
              <a:latin typeface="+mn-ea"/>
            </a:endParaRPr>
          </a:p>
          <a:p>
            <a:pPr marL="0" indent="0">
              <a:lnSpc>
                <a:spcPct val="120000"/>
              </a:lnSpc>
              <a:spcBef>
                <a:spcPts val="0"/>
              </a:spcBef>
            </a:pPr>
            <a:r>
              <a:rPr lang="ja-JP" altLang="en-US" sz="1400" dirty="0">
                <a:latin typeface="+mn-ea"/>
              </a:rPr>
              <a:t>　　・導入手順</a:t>
            </a:r>
            <a:endParaRPr lang="en-US" altLang="ja-JP" sz="1400" dirty="0">
              <a:latin typeface="+mn-ea"/>
            </a:endParaRPr>
          </a:p>
          <a:p>
            <a:pPr marL="0" indent="0">
              <a:lnSpc>
                <a:spcPct val="120000"/>
              </a:lnSpc>
              <a:spcBef>
                <a:spcPts val="0"/>
              </a:spcBef>
            </a:pPr>
            <a:r>
              <a:rPr lang="ja-JP" altLang="en-US" sz="1400" dirty="0">
                <a:latin typeface="+mn-ea"/>
              </a:rPr>
              <a:t>　　　－</a:t>
            </a:r>
            <a:r>
              <a:rPr lang="ja-JP" altLang="en-US" sz="1400" dirty="0"/>
              <a:t> 「コンバージョン測定補完機能タグ</a:t>
            </a:r>
            <a:r>
              <a:rPr lang="ja-JP" altLang="en-US" sz="1050" dirty="0"/>
              <a:t>（およびサイトジェネラルタグ）</a:t>
            </a:r>
            <a:r>
              <a:rPr lang="ja-JP" altLang="en-US" sz="1400" dirty="0"/>
              <a:t>」の実装</a:t>
            </a:r>
            <a:r>
              <a:rPr lang="en-US" altLang="ja-JP" sz="1400" dirty="0">
                <a:latin typeface="+mn-ea"/>
              </a:rPr>
              <a:t/>
            </a:r>
            <a:br>
              <a:rPr lang="en-US" altLang="ja-JP" sz="1400" dirty="0">
                <a:latin typeface="+mn-ea"/>
              </a:rPr>
            </a:br>
            <a:r>
              <a:rPr lang="ja-JP" altLang="en-US" sz="1400" dirty="0">
                <a:latin typeface="+mn-ea"/>
              </a:rPr>
              <a:t>　　　－クロスドメインの場合の追加手順</a:t>
            </a:r>
            <a:endParaRPr lang="en-US" altLang="ja-JP" sz="1400" dirty="0">
              <a:latin typeface="+mn-ea"/>
            </a:endParaRPr>
          </a:p>
          <a:p>
            <a:pPr marL="0" indent="0">
              <a:lnSpc>
                <a:spcPct val="120000"/>
              </a:lnSpc>
              <a:spcBef>
                <a:spcPts val="0"/>
              </a:spcBef>
            </a:pPr>
            <a:r>
              <a:rPr lang="ja-JP" altLang="en-US" sz="1400" dirty="0"/>
              <a:t>　　　</a:t>
            </a:r>
            <a:r>
              <a:rPr lang="ja-JP" altLang="en-US" sz="1400" dirty="0">
                <a:latin typeface="+mn-ea"/>
              </a:rPr>
              <a:t>－ </a:t>
            </a:r>
            <a:r>
              <a:rPr lang="en-US" altLang="ja-JP" sz="1400" dirty="0"/>
              <a:t>Yahoo!</a:t>
            </a:r>
            <a:r>
              <a:rPr lang="ja-JP" altLang="en-US" sz="1400" dirty="0"/>
              <a:t>タグマネージャーのタグカタログを利用する場合</a:t>
            </a:r>
            <a:endParaRPr lang="en-US" altLang="ja-JP" sz="1400" dirty="0">
              <a:latin typeface="+mn-ea"/>
            </a:endParaRPr>
          </a:p>
          <a:p>
            <a:pPr marL="0" indent="0">
              <a:lnSpc>
                <a:spcPct val="120000"/>
              </a:lnSpc>
              <a:spcBef>
                <a:spcPts val="0"/>
              </a:spcBef>
            </a:pPr>
            <a:r>
              <a:rPr lang="ja-JP" altLang="en-US" sz="1400" dirty="0"/>
              <a:t>　　・</a:t>
            </a:r>
            <a:r>
              <a:rPr lang="en-US" altLang="ja-JP" sz="1400" dirty="0"/>
              <a:t>Yahoo!</a:t>
            </a:r>
            <a:r>
              <a:rPr lang="ja-JP" altLang="en-US" sz="1400" dirty="0"/>
              <a:t>ディスプレイアドネットワーク（</a:t>
            </a:r>
            <a:r>
              <a:rPr lang="en-US" altLang="ja-JP" sz="1400" dirty="0"/>
              <a:t>YDN</a:t>
            </a:r>
            <a:r>
              <a:rPr lang="ja-JP" altLang="en-US" sz="1400" dirty="0"/>
              <a:t>）の「自動タグ拡張機能」導入にあたって</a:t>
            </a:r>
            <a:endParaRPr lang="en-US" altLang="ja-JP" sz="1400" dirty="0">
              <a:latin typeface="+mn-ea"/>
            </a:endParaRPr>
          </a:p>
          <a:p>
            <a:pPr marL="285750" indent="-285750">
              <a:lnSpc>
                <a:spcPct val="120000"/>
              </a:lnSpc>
              <a:spcBef>
                <a:spcPts val="0"/>
              </a:spcBef>
              <a:buFont typeface="Wingdings" panose="05000000000000000000" pitchFamily="2" charset="2"/>
              <a:buChar char="Ø"/>
            </a:pPr>
            <a:r>
              <a:rPr lang="en-US" altLang="ja-JP" sz="1800" b="1" u="sng" dirty="0">
                <a:latin typeface="+mn-ea"/>
              </a:rPr>
              <a:t>Appendix</a:t>
            </a:r>
          </a:p>
          <a:p>
            <a:pPr marL="0" indent="0">
              <a:lnSpc>
                <a:spcPct val="120000"/>
              </a:lnSpc>
              <a:spcBef>
                <a:spcPts val="0"/>
              </a:spcBef>
            </a:pPr>
            <a:r>
              <a:rPr lang="ja-JP" altLang="en-US" sz="1400" dirty="0">
                <a:latin typeface="+mn-ea"/>
              </a:rPr>
              <a:t>　　・</a:t>
            </a:r>
            <a:r>
              <a:rPr lang="ja-JP" altLang="en-US" sz="1400" dirty="0"/>
              <a:t> </a:t>
            </a:r>
            <a:r>
              <a:rPr lang="en-US" altLang="ja-JP" sz="1400" dirty="0"/>
              <a:t>2019</a:t>
            </a:r>
            <a:r>
              <a:rPr lang="ja-JP" altLang="en-US" sz="1400" dirty="0"/>
              <a:t>年</a:t>
            </a:r>
            <a:r>
              <a:rPr lang="en-US" altLang="ja-JP" sz="1400" dirty="0"/>
              <a:t>7</a:t>
            </a:r>
            <a:r>
              <a:rPr lang="ja-JP" altLang="en-US" sz="1400" dirty="0"/>
              <a:t>月</a:t>
            </a:r>
            <a:r>
              <a:rPr lang="en-US" altLang="ja-JP" sz="1400" dirty="0"/>
              <a:t>10</a:t>
            </a:r>
            <a:r>
              <a:rPr lang="ja-JP" altLang="en-US" sz="1400" dirty="0"/>
              <a:t>日以前の設定について</a:t>
            </a:r>
            <a:endParaRPr lang="en-US" altLang="ja-JP" sz="1400" dirty="0">
              <a:latin typeface="+mn-ea"/>
            </a:endParaRPr>
          </a:p>
        </p:txBody>
      </p:sp>
      <p:sp>
        <p:nvSpPr>
          <p:cNvPr id="4" name="フッター プレースホルダー 3"/>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2</a:t>
            </a:fld>
            <a:endParaRPr lang="ja-JP" altLang="en-US"/>
          </a:p>
        </p:txBody>
      </p:sp>
    </p:spTree>
    <p:extLst>
      <p:ext uri="{BB962C8B-B14F-4D97-AF65-F5344CB8AC3E}">
        <p14:creationId xmlns:p14="http://schemas.microsoft.com/office/powerpoint/2010/main" val="742387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BDCE8-2D7A-4646-9583-4A907A102CD5}"/>
              </a:ext>
            </a:extLst>
          </p:cNvPr>
          <p:cNvSpPr>
            <a:spLocks noGrp="1"/>
          </p:cNvSpPr>
          <p:nvPr>
            <p:ph type="title"/>
          </p:nvPr>
        </p:nvSpPr>
        <p:spPr>
          <a:xfrm>
            <a:off x="272480" y="188640"/>
            <a:ext cx="7992888" cy="432048"/>
          </a:xfrm>
        </p:spPr>
        <p:txBody>
          <a:bodyPr/>
          <a:lstStyle/>
          <a:p>
            <a:r>
              <a:rPr kumimoji="1" lang="ja-JP" altLang="en-US" sz="2000"/>
              <a:t>　　</a:t>
            </a:r>
            <a:r>
              <a:rPr kumimoji="1" lang="en-US" altLang="ja-JP" sz="2000" dirty="0"/>
              <a:t>Yahoo!</a:t>
            </a:r>
            <a:r>
              <a:rPr kumimoji="1" lang="ja-JP" altLang="en-US" sz="2000"/>
              <a:t>タグマネージャーのタグカタログを利用する場合</a:t>
            </a:r>
          </a:p>
        </p:txBody>
      </p:sp>
      <p:sp>
        <p:nvSpPr>
          <p:cNvPr id="4" name="フッター プレースホルダー 3">
            <a:extLst>
              <a:ext uri="{FF2B5EF4-FFF2-40B4-BE49-F238E27FC236}">
                <a16:creationId xmlns:a16="http://schemas.microsoft.com/office/drawing/2014/main" id="{8E654F63-E724-F04C-8381-45E9C3952779}"/>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B5D90BA7-E53D-B74C-BBCE-6E0DFE6A7194}"/>
              </a:ext>
            </a:extLst>
          </p:cNvPr>
          <p:cNvSpPr>
            <a:spLocks noGrp="1"/>
          </p:cNvSpPr>
          <p:nvPr>
            <p:ph type="sldNum" sz="quarter" idx="4"/>
          </p:nvPr>
        </p:nvSpPr>
        <p:spPr/>
        <p:txBody>
          <a:bodyPr/>
          <a:lstStyle/>
          <a:p>
            <a:fld id="{F9BD7636-22E7-4304-ABE2-16A3D163D5E1}" type="slidenum">
              <a:rPr lang="ja-JP" altLang="en-US" smtClean="0"/>
              <a:pPr/>
              <a:t>20</a:t>
            </a:fld>
            <a:endParaRPr lang="ja-JP" altLang="en-US"/>
          </a:p>
        </p:txBody>
      </p:sp>
      <p:grpSp>
        <p:nvGrpSpPr>
          <p:cNvPr id="6" name="Group 158">
            <a:extLst>
              <a:ext uri="{FF2B5EF4-FFF2-40B4-BE49-F238E27FC236}">
                <a16:creationId xmlns:a16="http://schemas.microsoft.com/office/drawing/2014/main" id="{C149129F-388F-E54F-AEAA-D7BC1AC78440}"/>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3B7BB78F-E778-2F4F-AF63-07FA900FADB9}"/>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07612C74-2703-8944-AB85-B28BE96732DB}"/>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0FABAED7-5519-CD48-9C4B-31EC21395C3F}"/>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31" name="正方形/長方形 30">
            <a:extLst>
              <a:ext uri="{FF2B5EF4-FFF2-40B4-BE49-F238E27FC236}">
                <a16:creationId xmlns:a16="http://schemas.microsoft.com/office/drawing/2014/main" id="{D79D78CD-2017-424E-9386-E47653E95EE1}"/>
              </a:ext>
            </a:extLst>
          </p:cNvPr>
          <p:cNvSpPr/>
          <p:nvPr/>
        </p:nvSpPr>
        <p:spPr>
          <a:xfrm>
            <a:off x="272480" y="900740"/>
            <a:ext cx="9360470" cy="2072875"/>
          </a:xfrm>
          <a:prstGeom prst="rect">
            <a:avLst/>
          </a:prstGeom>
        </p:spPr>
        <p:txBody>
          <a:bodyPr wrap="square">
            <a:spAutoFit/>
          </a:bodyPr>
          <a:lstStyle/>
          <a:p>
            <a:pPr>
              <a:lnSpc>
                <a:spcPct val="120000"/>
              </a:lnSpc>
            </a:pPr>
            <a:r>
              <a:rPr lang="ja-JP" altLang="en-US" b="1"/>
              <a:t>対応方法</a:t>
            </a:r>
            <a:endParaRPr lang="en-US" altLang="ja-JP" b="1" dirty="0"/>
          </a:p>
          <a:p>
            <a:pPr>
              <a:lnSpc>
                <a:spcPct val="120000"/>
              </a:lnSpc>
            </a:pPr>
            <a:r>
              <a:rPr lang="en-US" altLang="ja-JP" dirty="0"/>
              <a:t>Yahoo!</a:t>
            </a:r>
            <a:r>
              <a:rPr lang="ja-JP" altLang="en-US"/>
              <a:t>タグマネージャーの</a:t>
            </a:r>
            <a:r>
              <a:rPr lang="en-US" altLang="ja-JP" dirty="0"/>
              <a:t>ITP</a:t>
            </a:r>
            <a:r>
              <a:rPr lang="ja-JP" altLang="en-US"/>
              <a:t>影響を回避するためには、以下</a:t>
            </a:r>
            <a:r>
              <a:rPr lang="en-US" altLang="ja-JP" dirty="0"/>
              <a:t>2</a:t>
            </a:r>
            <a:r>
              <a:rPr lang="ja-JP" altLang="en-US"/>
              <a:t>つの対応方法があります。</a:t>
            </a:r>
            <a:endParaRPr lang="en-US" altLang="ja-JP" dirty="0"/>
          </a:p>
          <a:p>
            <a:pPr>
              <a:lnSpc>
                <a:spcPct val="120000"/>
              </a:lnSpc>
            </a:pPr>
            <a:endParaRPr lang="en-US" altLang="ja-JP" dirty="0"/>
          </a:p>
          <a:p>
            <a:pPr>
              <a:lnSpc>
                <a:spcPct val="120000"/>
              </a:lnSpc>
            </a:pPr>
            <a:endParaRPr lang="en-US" altLang="ja-JP" dirty="0"/>
          </a:p>
          <a:p>
            <a:pPr>
              <a:lnSpc>
                <a:spcPct val="120000"/>
              </a:lnSpc>
            </a:pPr>
            <a:endParaRPr lang="en-US" altLang="ja-JP" b="1" dirty="0">
              <a:solidFill>
                <a:schemeClr val="accent6"/>
              </a:solidFill>
            </a:endParaRPr>
          </a:p>
          <a:p>
            <a:pPr>
              <a:lnSpc>
                <a:spcPct val="120000"/>
              </a:lnSpc>
            </a:pPr>
            <a:endParaRPr lang="ja-JP" altLang="en-US"/>
          </a:p>
        </p:txBody>
      </p:sp>
      <p:graphicFrame>
        <p:nvGraphicFramePr>
          <p:cNvPr id="11" name="表 10">
            <a:extLst>
              <a:ext uri="{FF2B5EF4-FFF2-40B4-BE49-F238E27FC236}">
                <a16:creationId xmlns:a16="http://schemas.microsoft.com/office/drawing/2014/main" id="{CDD18DCA-C8DD-F44D-A8DC-C8E8889F3D97}"/>
              </a:ext>
            </a:extLst>
          </p:cNvPr>
          <p:cNvGraphicFramePr>
            <a:graphicFrameLocks noGrp="1"/>
          </p:cNvGraphicFramePr>
          <p:nvPr/>
        </p:nvGraphicFramePr>
        <p:xfrm>
          <a:off x="272480" y="1844824"/>
          <a:ext cx="9360470" cy="4645152"/>
        </p:xfrm>
        <a:graphic>
          <a:graphicData uri="http://schemas.openxmlformats.org/drawingml/2006/table">
            <a:tbl>
              <a:tblPr firstCol="1">
                <a:tableStyleId>{F5AB1C69-6EDB-4FF4-983F-18BD219EF322}</a:tableStyleId>
              </a:tblPr>
              <a:tblGrid>
                <a:gridCol w="3168352">
                  <a:extLst>
                    <a:ext uri="{9D8B030D-6E8A-4147-A177-3AD203B41FA5}">
                      <a16:colId xmlns:a16="http://schemas.microsoft.com/office/drawing/2014/main" val="3666010090"/>
                    </a:ext>
                  </a:extLst>
                </a:gridCol>
                <a:gridCol w="6192118">
                  <a:extLst>
                    <a:ext uri="{9D8B030D-6E8A-4147-A177-3AD203B41FA5}">
                      <a16:colId xmlns:a16="http://schemas.microsoft.com/office/drawing/2014/main" val="2292385166"/>
                    </a:ext>
                  </a:extLst>
                </a:gridCol>
              </a:tblGrid>
              <a:tr h="1800200">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1">
                          <a:solidFill>
                            <a:schemeClr val="bg1"/>
                          </a:solidFill>
                        </a:rPr>
                        <a:t>方法 </a:t>
                      </a:r>
                      <a:r>
                        <a:rPr lang="en-US" altLang="ja-JP" sz="1400" b="1" dirty="0">
                          <a:solidFill>
                            <a:schemeClr val="bg1"/>
                          </a:solidFill>
                        </a:rPr>
                        <a:t>1</a:t>
                      </a: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0">
                          <a:solidFill>
                            <a:schemeClr val="bg1"/>
                          </a:solidFill>
                        </a:rPr>
                        <a:t>サイトに設置している</a:t>
                      </a:r>
                      <a:endParaRPr lang="en-US" altLang="ja-JP" sz="1400" b="0" dirty="0">
                        <a:solidFill>
                          <a:schemeClr val="bg1"/>
                        </a:solidFill>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en" altLang="ja-JP" sz="1400" b="0" dirty="0">
                          <a:solidFill>
                            <a:schemeClr val="bg1"/>
                          </a:solidFill>
                        </a:rPr>
                        <a:t>Yahoo! JAPAN</a:t>
                      </a:r>
                      <a:r>
                        <a:rPr lang="ja-JP" altLang="en-US" sz="1400" b="0">
                          <a:solidFill>
                            <a:schemeClr val="bg1"/>
                          </a:solidFill>
                        </a:rPr>
                        <a:t>ユニバーサルタグを</a:t>
                      </a:r>
                      <a:endParaRPr lang="en-US" altLang="ja-JP" sz="1400" b="0" dirty="0">
                        <a:solidFill>
                          <a:schemeClr val="bg1"/>
                        </a:solidFill>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0">
                          <a:solidFill>
                            <a:schemeClr val="bg1"/>
                          </a:solidFill>
                        </a:rPr>
                        <a:t>変更する</a:t>
                      </a:r>
                      <a:endParaRPr lang="en-US" altLang="ja-JP" sz="1400" b="0" dirty="0">
                        <a:solidFill>
                          <a:schemeClr val="bg1"/>
                        </a:solidFill>
                      </a:endParaRPr>
                    </a:p>
                  </a:txBody>
                  <a:tcPr marL="137160" marR="137160" marT="137160" marB="137160"/>
                </a:tc>
                <a:tc>
                  <a:txBody>
                    <a:bodyPr/>
                    <a:lstStyle/>
                    <a:p>
                      <a:pPr lvl="0">
                        <a:lnSpc>
                          <a:spcPct val="120000"/>
                        </a:lnSpc>
                      </a:pPr>
                      <a:r>
                        <a:rPr lang="en-US" altLang="ja-JP" sz="1400" dirty="0"/>
                        <a:t>Yahoo! JAPAN</a:t>
                      </a:r>
                      <a:r>
                        <a:rPr lang="ja-JP" altLang="en-US" sz="1400"/>
                        <a:t>ユニバーサルタグを</a:t>
                      </a:r>
                      <a:r>
                        <a:rPr lang="ja-JP" altLang="en-US" sz="1400">
                          <a:solidFill>
                            <a:schemeClr val="accent6"/>
                          </a:solidFill>
                        </a:rPr>
                        <a:t>新書式に変更</a:t>
                      </a:r>
                      <a:r>
                        <a:rPr lang="ja-JP" altLang="en-US" sz="1400"/>
                        <a:t>いただく方法です。</a:t>
                      </a:r>
                      <a:endParaRPr lang="en-US" altLang="ja-JP" sz="1400" dirty="0"/>
                    </a:p>
                    <a:p>
                      <a:pPr lvl="0">
                        <a:lnSpc>
                          <a:spcPct val="120000"/>
                        </a:lnSpc>
                      </a:pPr>
                      <a:endParaRPr lang="en-US" altLang="ja-JP" sz="1400" dirty="0"/>
                    </a:p>
                    <a:p>
                      <a:pPr lvl="0">
                        <a:lnSpc>
                          <a:spcPct val="120000"/>
                        </a:lnSpc>
                      </a:pPr>
                      <a:r>
                        <a:rPr lang="ja-JP" altLang="en-US" sz="1400"/>
                        <a:t>新書式は以下リンク先を参照ください。</a:t>
                      </a:r>
                      <a:endParaRPr lang="en-US" altLang="ja-JP" sz="1400" dirty="0"/>
                    </a:p>
                    <a:p>
                      <a:pPr lvl="0">
                        <a:lnSpc>
                          <a:spcPct val="120000"/>
                        </a:lnSpc>
                      </a:pPr>
                      <a:r>
                        <a:rPr lang="en-US" altLang="ja-JP" sz="1400" dirty="0">
                          <a:hlinkClick r:id="rId3"/>
                        </a:rPr>
                        <a:t>Yahoo! JAPAN</a:t>
                      </a:r>
                      <a:r>
                        <a:rPr lang="ja-JP" altLang="en-US" sz="1400">
                          <a:hlinkClick r:id="rId3"/>
                        </a:rPr>
                        <a:t>ユニバーサルタグを変更</a:t>
                      </a:r>
                      <a:endParaRPr lang="en-US" altLang="ja-JP" sz="1400" dirty="0"/>
                    </a:p>
                    <a:p>
                      <a:pPr lvl="0">
                        <a:lnSpc>
                          <a:spcPct val="120000"/>
                        </a:lnSpc>
                      </a:pPr>
                      <a:endParaRPr lang="en-US" altLang="ja-JP" sz="1400" dirty="0"/>
                    </a:p>
                    <a:p>
                      <a:pPr lvl="0">
                        <a:lnSpc>
                          <a:spcPct val="120000"/>
                        </a:lnSpc>
                      </a:pPr>
                      <a:r>
                        <a:rPr lang="en-US" altLang="ja-JP" sz="1400" dirty="0"/>
                        <a:t>※</a:t>
                      </a:r>
                      <a:r>
                        <a:rPr lang="ja-JP" altLang="en-US" sz="1400"/>
                        <a:t>既に新書式で設置いただいている場合は対応不要です。</a:t>
                      </a:r>
                      <a:endParaRPr lang="en-US" altLang="ja-JP" sz="1400" b="1" dirty="0">
                        <a:solidFill>
                          <a:schemeClr val="accent6"/>
                        </a:solidFill>
                      </a:endParaRPr>
                    </a:p>
                  </a:txBody>
                  <a:tcPr marL="137160" marR="137160" marT="137160" marB="137160"/>
                </a:tc>
                <a:extLst>
                  <a:ext uri="{0D108BD9-81ED-4DB2-BD59-A6C34878D82A}">
                    <a16:rowId xmlns:a16="http://schemas.microsoft.com/office/drawing/2014/main" val="1910020503"/>
                  </a:ext>
                </a:extLst>
              </a:tr>
              <a:tr h="2043497">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1">
                          <a:solidFill>
                            <a:schemeClr val="bg1"/>
                          </a:solidFill>
                        </a:rPr>
                        <a:t>方法 </a:t>
                      </a:r>
                      <a:r>
                        <a:rPr lang="en-US" altLang="ja-JP" sz="1400" b="1" dirty="0">
                          <a:solidFill>
                            <a:schemeClr val="bg1"/>
                          </a:solidFill>
                        </a:rPr>
                        <a:t>2</a:t>
                      </a:r>
                    </a:p>
                    <a:p>
                      <a:pPr marL="0" marR="0" lvl="0" indent="0" algn="l" defTabSz="914400" rtl="0" eaLnBrk="1" fontAlgn="auto" latinLnBrk="0" hangingPunct="1">
                        <a:lnSpc>
                          <a:spcPct val="120000"/>
                        </a:lnSpc>
                        <a:spcBef>
                          <a:spcPts val="0"/>
                        </a:spcBef>
                        <a:spcAft>
                          <a:spcPts val="0"/>
                        </a:spcAft>
                        <a:buClrTx/>
                        <a:buSzTx/>
                        <a:buFontTx/>
                        <a:buNone/>
                        <a:tabLst/>
                        <a:defRPr/>
                      </a:pPr>
                      <a:r>
                        <a:rPr lang="en" altLang="ja-JP" sz="1400" b="0" dirty="0">
                          <a:solidFill>
                            <a:schemeClr val="bg1"/>
                          </a:solidFill>
                        </a:rPr>
                        <a:t>YTM</a:t>
                      </a:r>
                      <a:r>
                        <a:rPr lang="ja-JP" altLang="en-US" sz="1400" b="0">
                          <a:solidFill>
                            <a:schemeClr val="bg1"/>
                          </a:solidFill>
                        </a:rPr>
                        <a:t>の設定変更をサービスタグを</a:t>
                      </a:r>
                      <a:endParaRPr lang="en-US" altLang="ja-JP" sz="1400" b="0" dirty="0">
                        <a:solidFill>
                          <a:schemeClr val="bg1"/>
                        </a:solidFill>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0">
                          <a:solidFill>
                            <a:schemeClr val="bg1"/>
                          </a:solidFill>
                        </a:rPr>
                        <a:t>配信するページ</a:t>
                      </a:r>
                      <a:r>
                        <a:rPr lang="en" altLang="ja-JP" sz="1400" b="0" dirty="0">
                          <a:solidFill>
                            <a:schemeClr val="bg1"/>
                          </a:solidFill>
                        </a:rPr>
                        <a:t>URL</a:t>
                      </a:r>
                      <a:r>
                        <a:rPr lang="ja-JP" altLang="en-US" sz="1400" b="0">
                          <a:solidFill>
                            <a:schemeClr val="bg1"/>
                          </a:solidFill>
                        </a:rPr>
                        <a:t>パターン毎に</a:t>
                      </a:r>
                      <a:endParaRPr lang="en-US" altLang="ja-JP" sz="1400" b="0" dirty="0">
                        <a:solidFill>
                          <a:schemeClr val="bg1"/>
                        </a:solidFill>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b="0">
                          <a:solidFill>
                            <a:schemeClr val="bg1"/>
                          </a:solidFill>
                        </a:rPr>
                        <a:t>行う</a:t>
                      </a:r>
                      <a:endParaRPr lang="en-US" altLang="ja-JP" sz="1400" b="0" dirty="0">
                        <a:solidFill>
                          <a:schemeClr val="bg1"/>
                        </a:solidFill>
                      </a:endParaRPr>
                    </a:p>
                    <a:p>
                      <a:pPr>
                        <a:lnSpc>
                          <a:spcPct val="120000"/>
                        </a:lnSpc>
                      </a:pPr>
                      <a:endParaRPr kumimoji="1" lang="ja-JP" altLang="en-US" sz="1400" b="0">
                        <a:solidFill>
                          <a:schemeClr val="bg1"/>
                        </a:solidFill>
                      </a:endParaRPr>
                    </a:p>
                  </a:txBody>
                  <a:tcPr marL="137160" marR="137160" marT="137160" marB="137160"/>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en-US" altLang="ja-JP" sz="1400" b="0" i="0" kern="1200" dirty="0">
                          <a:solidFill>
                            <a:schemeClr val="accent6"/>
                          </a:solidFill>
                          <a:effectLst/>
                          <a:latin typeface="+mn-lt"/>
                          <a:ea typeface="+mn-ea"/>
                          <a:cs typeface="+mn-cs"/>
                        </a:rPr>
                        <a:t>YTM</a:t>
                      </a:r>
                      <a:r>
                        <a:rPr kumimoji="1" lang="ja-JP" altLang="en-US" sz="1400" b="0" i="0" kern="1200">
                          <a:solidFill>
                            <a:schemeClr val="accent6"/>
                          </a:solidFill>
                          <a:effectLst/>
                          <a:latin typeface="+mn-lt"/>
                          <a:ea typeface="+mn-ea"/>
                          <a:cs typeface="+mn-cs"/>
                        </a:rPr>
                        <a:t>上の設定変更</a:t>
                      </a:r>
                      <a:r>
                        <a:rPr kumimoji="1" lang="ja-JP" altLang="en-US" sz="1400" b="0" i="0" kern="1200">
                          <a:solidFill>
                            <a:schemeClr val="dk1"/>
                          </a:solidFill>
                          <a:effectLst/>
                          <a:latin typeface="+mn-lt"/>
                          <a:ea typeface="+mn-ea"/>
                          <a:cs typeface="+mn-cs"/>
                        </a:rPr>
                        <a:t>で対応いただく方法です。</a:t>
                      </a: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b="0" i="0" kern="1200">
                          <a:solidFill>
                            <a:schemeClr val="dk1"/>
                          </a:solidFill>
                          <a:effectLst/>
                          <a:latin typeface="+mn-lt"/>
                          <a:ea typeface="+mn-ea"/>
                          <a:cs typeface="+mn-cs"/>
                        </a:rPr>
                        <a:t>手順１：タグを配信する</a:t>
                      </a:r>
                      <a:r>
                        <a:rPr kumimoji="1" lang="en" altLang="ja-JP" sz="1400" b="0" i="0" kern="1200" dirty="0">
                          <a:solidFill>
                            <a:schemeClr val="dk1"/>
                          </a:solidFill>
                          <a:effectLst/>
                          <a:latin typeface="+mn-lt"/>
                          <a:ea typeface="+mn-ea"/>
                          <a:cs typeface="+mn-cs"/>
                        </a:rPr>
                        <a:t>URL</a:t>
                      </a:r>
                      <a:r>
                        <a:rPr kumimoji="1" lang="ja-JP" altLang="en-US" sz="1400" b="0" i="0" kern="1200">
                          <a:solidFill>
                            <a:schemeClr val="dk1"/>
                          </a:solidFill>
                          <a:effectLst/>
                          <a:latin typeface="+mn-lt"/>
                          <a:ea typeface="+mn-ea"/>
                          <a:cs typeface="+mn-cs"/>
                        </a:rPr>
                        <a:t>ページパターンを「ドメイン</a:t>
                      </a:r>
                      <a:r>
                        <a:rPr kumimoji="1" lang="en-US" altLang="ja-JP" sz="1400" b="0" i="0" kern="1200" dirty="0">
                          <a:solidFill>
                            <a:schemeClr val="dk1"/>
                          </a:solidFill>
                          <a:effectLst/>
                          <a:latin typeface="+mn-lt"/>
                          <a:ea typeface="+mn-ea"/>
                          <a:cs typeface="+mn-cs"/>
                        </a:rPr>
                        <a:t>+</a:t>
                      </a:r>
                      <a:r>
                        <a:rPr kumimoji="1" lang="ja-JP" altLang="en-US" sz="1400" b="0" i="0" kern="1200">
                          <a:solidFill>
                            <a:schemeClr val="dk1"/>
                          </a:solidFill>
                          <a:effectLst/>
                          <a:latin typeface="+mn-lt"/>
                          <a:ea typeface="+mn-ea"/>
                          <a:cs typeface="+mn-cs"/>
                        </a:rPr>
                        <a:t>ワイルドカード形式」に変更する</a:t>
                      </a: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b="0" i="0" kern="1200">
                          <a:solidFill>
                            <a:schemeClr val="dk1"/>
                          </a:solidFill>
                          <a:effectLst/>
                          <a:latin typeface="+mn-lt"/>
                          <a:ea typeface="+mn-ea"/>
                          <a:cs typeface="+mn-cs"/>
                        </a:rPr>
                        <a:t>手順２：「データバインディング機能」を用いて「</a:t>
                      </a:r>
                      <a:r>
                        <a:rPr kumimoji="1" lang="en" altLang="ja-JP" sz="1400" b="0" i="0" kern="1200" dirty="0" err="1">
                          <a:solidFill>
                            <a:schemeClr val="dk1"/>
                          </a:solidFill>
                          <a:effectLst/>
                          <a:latin typeface="+mn-lt"/>
                          <a:ea typeface="+mn-ea"/>
                          <a:cs typeface="+mn-cs"/>
                        </a:rPr>
                        <a:t>document.URL</a:t>
                      </a:r>
                      <a:r>
                        <a:rPr kumimoji="1" lang="ja-JP" altLang="en-US" sz="1400" b="0" i="0" kern="1200">
                          <a:solidFill>
                            <a:schemeClr val="dk1"/>
                          </a:solidFill>
                          <a:effectLst/>
                          <a:latin typeface="+mn-lt"/>
                          <a:ea typeface="+mn-ea"/>
                          <a:cs typeface="+mn-cs"/>
                        </a:rPr>
                        <a:t>」を</a:t>
                      </a: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b="0" i="0" kern="1200">
                          <a:solidFill>
                            <a:schemeClr val="dk1"/>
                          </a:solidFill>
                          <a:effectLst/>
                          <a:latin typeface="+mn-lt"/>
                          <a:ea typeface="+mn-ea"/>
                          <a:cs typeface="+mn-cs"/>
                        </a:rPr>
                        <a:t>取得し、その</a:t>
                      </a:r>
                      <a:r>
                        <a:rPr kumimoji="1" lang="en-US" altLang="ja-JP" sz="1400" b="0" i="0" kern="1200" dirty="0">
                          <a:solidFill>
                            <a:schemeClr val="dk1"/>
                          </a:solidFill>
                          <a:effectLst/>
                          <a:latin typeface="+mn-lt"/>
                          <a:ea typeface="+mn-ea"/>
                          <a:cs typeface="+mn-cs"/>
                        </a:rPr>
                        <a:t>URL</a:t>
                      </a:r>
                      <a:r>
                        <a:rPr kumimoji="1" lang="ja-JP" altLang="en-US" sz="1400" b="0" i="0" kern="1200">
                          <a:solidFill>
                            <a:schemeClr val="dk1"/>
                          </a:solidFill>
                          <a:effectLst/>
                          <a:latin typeface="+mn-lt"/>
                          <a:ea typeface="+mn-ea"/>
                          <a:cs typeface="+mn-cs"/>
                        </a:rPr>
                        <a:t>のパスに対し条件指定する</a:t>
                      </a: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b="0" i="0" kern="1200">
                          <a:solidFill>
                            <a:schemeClr val="dk1"/>
                          </a:solidFill>
                          <a:effectLst/>
                          <a:latin typeface="+mn-lt"/>
                          <a:ea typeface="+mn-ea"/>
                          <a:cs typeface="+mn-cs"/>
                        </a:rPr>
                        <a:t>詳細な設定方法は以下リンク先を参照ください。</a:t>
                      </a:r>
                      <a:endParaRPr kumimoji="1" lang="en-US" altLang="ja-JP" sz="1400" b="0" i="0" kern="1200" dirty="0">
                        <a:solidFill>
                          <a:schemeClr val="dk1"/>
                        </a:solidFill>
                        <a:effectLst/>
                        <a:latin typeface="+mn-lt"/>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en" altLang="ja-JP" sz="1400" dirty="0">
                          <a:hlinkClick r:id="rId4"/>
                        </a:rPr>
                        <a:t>YTM</a:t>
                      </a:r>
                      <a:r>
                        <a:rPr lang="ja-JP" altLang="en-US" sz="1400">
                          <a:hlinkClick r:id="rId4"/>
                        </a:rPr>
                        <a:t>の設定変更</a:t>
                      </a:r>
                      <a:endParaRPr lang="en" altLang="ja-JP" sz="1400" dirty="0"/>
                    </a:p>
                    <a:p>
                      <a:pPr marL="0" marR="0" lvl="0" indent="0" algn="l" defTabSz="914400" rtl="0" eaLnBrk="1" fontAlgn="auto" latinLnBrk="0" hangingPunct="1">
                        <a:lnSpc>
                          <a:spcPct val="120000"/>
                        </a:lnSpc>
                        <a:spcBef>
                          <a:spcPts val="0"/>
                        </a:spcBef>
                        <a:spcAft>
                          <a:spcPts val="0"/>
                        </a:spcAft>
                        <a:buClrTx/>
                        <a:buSzTx/>
                        <a:buFontTx/>
                        <a:buNone/>
                        <a:tabLst/>
                        <a:defRPr/>
                      </a:pPr>
                      <a:endParaRPr lang="en" altLang="ja-JP" sz="1400" dirty="0">
                        <a:hlinkClick r:id="rId5"/>
                      </a:endParaRPr>
                    </a:p>
                  </a:txBody>
                  <a:tcPr marL="137160" marR="137160" marT="137160" marB="137160"/>
                </a:tc>
                <a:extLst>
                  <a:ext uri="{0D108BD9-81ED-4DB2-BD59-A6C34878D82A}">
                    <a16:rowId xmlns:a16="http://schemas.microsoft.com/office/drawing/2014/main" val="2487713497"/>
                  </a:ext>
                </a:extLst>
              </a:tr>
            </a:tbl>
          </a:graphicData>
        </a:graphic>
      </p:graphicFrame>
    </p:spTree>
    <p:extLst>
      <p:ext uri="{BB962C8B-B14F-4D97-AF65-F5344CB8AC3E}">
        <p14:creationId xmlns:p14="http://schemas.microsoft.com/office/powerpoint/2010/main" val="1860316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4221088"/>
            <a:ext cx="8496944" cy="1143000"/>
          </a:xfrm>
        </p:spPr>
        <p:txBody>
          <a:bodyPr>
            <a:normAutofit/>
          </a:bodyPr>
          <a:lstStyle/>
          <a:p>
            <a:pPr algn="l"/>
            <a:r>
              <a:rPr lang="en-US" altLang="ja-JP" sz="2800" b="1" dirty="0"/>
              <a:t>Yahoo!</a:t>
            </a:r>
            <a:r>
              <a:rPr lang="ja-JP" altLang="en-US" sz="2800" b="1" dirty="0"/>
              <a:t>ディスプレイアドネットワーク（</a:t>
            </a:r>
            <a:r>
              <a:rPr lang="en-US" altLang="ja-JP" sz="2800" b="1" dirty="0"/>
              <a:t>YDN</a:t>
            </a:r>
            <a:r>
              <a:rPr lang="ja-JP" altLang="en-US" sz="2800" b="1" dirty="0"/>
              <a:t>）の「自動タグ拡張機能」導入にあたって</a:t>
            </a:r>
            <a:endParaRPr kumimoji="1" lang="ja-JP" altLang="en-US" sz="2800" b="1" dirty="0"/>
          </a:p>
        </p:txBody>
      </p:sp>
      <p:sp>
        <p:nvSpPr>
          <p:cNvPr id="4" name="スライド番号プレースホルダー 3"/>
          <p:cNvSpPr>
            <a:spLocks noGrp="1"/>
          </p:cNvSpPr>
          <p:nvPr>
            <p:ph type="sldNum" sz="quarter" idx="4"/>
          </p:nvPr>
        </p:nvSpPr>
        <p:spPr/>
        <p:txBody>
          <a:bodyPr/>
          <a:lstStyle/>
          <a:p>
            <a:fld id="{F9BD7636-22E7-4304-ABE2-16A3D163D5E1}" type="slidenum">
              <a:rPr lang="ja-JP" altLang="en-US" smtClean="0"/>
              <a:pPr/>
              <a:t>21</a:t>
            </a:fld>
            <a:endParaRPr lang="ja-JP" altLang="en-US"/>
          </a:p>
        </p:txBody>
      </p:sp>
      <p:sp>
        <p:nvSpPr>
          <p:cNvPr id="7" name="タイトル 1"/>
          <p:cNvSpPr txBox="1">
            <a:spLocks/>
          </p:cNvSpPr>
          <p:nvPr/>
        </p:nvSpPr>
        <p:spPr>
          <a:xfrm>
            <a:off x="272480" y="3284984"/>
            <a:ext cx="950505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000" kern="1200">
                <a:solidFill>
                  <a:schemeClr val="tx1"/>
                </a:solidFill>
                <a:latin typeface="+mj-lt"/>
                <a:ea typeface="+mj-ea"/>
                <a:cs typeface="+mj-cs"/>
              </a:defRPr>
            </a:lvl1pPr>
          </a:lstStyle>
          <a:p>
            <a:pPr algn="l"/>
            <a:r>
              <a:rPr lang="en-US" altLang="ja-JP" sz="2400" dirty="0">
                <a:solidFill>
                  <a:schemeClr val="accent2"/>
                </a:solidFill>
              </a:rPr>
              <a:t>Yahoo!</a:t>
            </a:r>
            <a:r>
              <a:rPr lang="ja-JP" altLang="en-US" sz="2400" dirty="0">
                <a:solidFill>
                  <a:schemeClr val="accent2"/>
                </a:solidFill>
              </a:rPr>
              <a:t>プロモーション広告</a:t>
            </a:r>
            <a:r>
              <a:rPr lang="ja-JP" altLang="en-US" sz="2400" dirty="0">
                <a:solidFill>
                  <a:schemeClr val="bg1">
                    <a:lumMod val="65000"/>
                  </a:schemeClr>
                </a:solidFill>
              </a:rPr>
              <a:t>コンバージョン測定補完機能</a:t>
            </a:r>
            <a:r>
              <a:rPr lang="ja-JP" altLang="en-US" sz="2400" dirty="0">
                <a:solidFill>
                  <a:schemeClr val="accent2"/>
                </a:solidFill>
              </a:rPr>
              <a:t>導入手順書</a:t>
            </a:r>
          </a:p>
        </p:txBody>
      </p:sp>
      <p:sp>
        <p:nvSpPr>
          <p:cNvPr id="6" name="フッター プレースホルダー 3">
            <a:extLst>
              <a:ext uri="{FF2B5EF4-FFF2-40B4-BE49-F238E27FC236}">
                <a16:creationId xmlns:a16="http://schemas.microsoft.com/office/drawing/2014/main" id="{E98AC478-AB7F-DE46-9CA1-505EC39E3C2B}"/>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Tree>
    <p:extLst>
      <p:ext uri="{BB962C8B-B14F-4D97-AF65-F5344CB8AC3E}">
        <p14:creationId xmlns:p14="http://schemas.microsoft.com/office/powerpoint/2010/main" val="90999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710D2983-6C02-BC4D-A30C-4BE5A698506B}"/>
              </a:ext>
            </a:extLst>
          </p:cNvPr>
          <p:cNvSpPr>
            <a:spLocks noGrp="1"/>
          </p:cNvSpPr>
          <p:nvPr>
            <p:ph sz="quarter" idx="13"/>
          </p:nvPr>
        </p:nvSpPr>
        <p:spPr>
          <a:xfrm>
            <a:off x="273050" y="908050"/>
            <a:ext cx="9359900" cy="5545285"/>
          </a:xfrm>
        </p:spPr>
        <p:txBody>
          <a:bodyPr/>
          <a:lstStyle/>
          <a:p>
            <a:pPr marL="0" indent="0">
              <a:lnSpc>
                <a:spcPct val="120000"/>
              </a:lnSpc>
              <a:spcBef>
                <a:spcPts val="0"/>
              </a:spcBef>
            </a:pPr>
            <a:r>
              <a:rPr lang="en-US" altLang="ja-JP" sz="1600" dirty="0"/>
              <a:t>YDN</a:t>
            </a:r>
            <a:r>
              <a:rPr lang="ja-JP" altLang="en-US" sz="1600" dirty="0"/>
              <a:t>では、「自動タグ機能」と同時に「</a:t>
            </a:r>
            <a:r>
              <a:rPr lang="ja-JP" altLang="en-US" sz="1600" dirty="0">
                <a:solidFill>
                  <a:schemeClr val="accent6"/>
                </a:solidFill>
              </a:rPr>
              <a:t>自動タグ拡張機能</a:t>
            </a:r>
            <a:r>
              <a:rPr lang="ja-JP" altLang="en-US" sz="1600" dirty="0"/>
              <a:t>」を提供いたします。</a:t>
            </a:r>
            <a:r>
              <a:rPr lang="en-US" altLang="ja-JP" sz="1600" dirty="0"/>
              <a:t/>
            </a:r>
            <a:br>
              <a:rPr lang="en-US" altLang="ja-JP" sz="1600" dirty="0"/>
            </a:br>
            <a:r>
              <a:rPr lang="ja-JP" altLang="en-US" sz="1600" dirty="0"/>
              <a:t>「自動タグ拡張機能」を導入すると、「</a:t>
            </a:r>
            <a:r>
              <a:rPr lang="en-US" altLang="ja-JP" sz="1600" dirty="0"/>
              <a:t>YCLID</a:t>
            </a:r>
            <a:r>
              <a:rPr lang="ja-JP" altLang="en-US" sz="1600" dirty="0"/>
              <a:t>」をサイトリターゲティングのリーチ蓄積に利用可能となります。</a:t>
            </a:r>
            <a:endParaRPr lang="en-US" altLang="ja-JP" sz="1600" dirty="0"/>
          </a:p>
        </p:txBody>
      </p:sp>
      <p:sp>
        <p:nvSpPr>
          <p:cNvPr id="4" name="タイトル 3">
            <a:extLst>
              <a:ext uri="{FF2B5EF4-FFF2-40B4-BE49-F238E27FC236}">
                <a16:creationId xmlns:a16="http://schemas.microsoft.com/office/drawing/2014/main" id="{4C679120-1818-C645-96FF-B3A2C949A15F}"/>
              </a:ext>
            </a:extLst>
          </p:cNvPr>
          <p:cNvSpPr>
            <a:spLocks noGrp="1"/>
          </p:cNvSpPr>
          <p:nvPr>
            <p:ph type="title"/>
          </p:nvPr>
        </p:nvSpPr>
        <p:spPr/>
        <p:txBody>
          <a:bodyPr/>
          <a:lstStyle/>
          <a:p>
            <a:r>
              <a:rPr lang="en-US" altLang="ja-JP" sz="2000" dirty="0">
                <a:solidFill>
                  <a:srgbClr val="000000"/>
                </a:solidFill>
              </a:rPr>
              <a:t>YDN</a:t>
            </a:r>
            <a:r>
              <a:rPr lang="ja-JP" altLang="en-US" sz="2000">
                <a:solidFill>
                  <a:srgbClr val="000000"/>
                </a:solidFill>
              </a:rPr>
              <a:t>の「</a:t>
            </a:r>
            <a:r>
              <a:rPr lang="ja-JP" altLang="en-US" sz="2000"/>
              <a:t>自動タグ拡張機能</a:t>
            </a:r>
            <a:r>
              <a:rPr lang="ja-JP" altLang="en-US" sz="2000">
                <a:solidFill>
                  <a:srgbClr val="000000"/>
                </a:solidFill>
              </a:rPr>
              <a:t>」導入にあたって</a:t>
            </a:r>
            <a:endParaRPr kumimoji="1" lang="ja-JP" altLang="en-US" sz="2000"/>
          </a:p>
        </p:txBody>
      </p:sp>
      <p:sp>
        <p:nvSpPr>
          <p:cNvPr id="3" name="スライド番号プレースホルダー 2">
            <a:extLst>
              <a:ext uri="{FF2B5EF4-FFF2-40B4-BE49-F238E27FC236}">
                <a16:creationId xmlns:a16="http://schemas.microsoft.com/office/drawing/2014/main" id="{F24715F3-D295-5749-A2D4-E543385A62D8}"/>
              </a:ext>
            </a:extLst>
          </p:cNvPr>
          <p:cNvSpPr>
            <a:spLocks noGrp="1"/>
          </p:cNvSpPr>
          <p:nvPr>
            <p:ph type="sldNum" sz="quarter" idx="4"/>
          </p:nvPr>
        </p:nvSpPr>
        <p:spPr/>
        <p:txBody>
          <a:bodyPr/>
          <a:lstStyle/>
          <a:p>
            <a:fld id="{1B65257B-C11A-453A-85B3-41D05E9BEC86}" type="slidenum">
              <a:rPr lang="ja-JP" altLang="en-US" smtClean="0"/>
              <a:pPr/>
              <a:t>22</a:t>
            </a:fld>
            <a:endParaRPr lang="ja-JP" altLang="en-US" dirty="0"/>
          </a:p>
        </p:txBody>
      </p:sp>
      <p:grpSp>
        <p:nvGrpSpPr>
          <p:cNvPr id="13" name="グループ化 12"/>
          <p:cNvGrpSpPr/>
          <p:nvPr/>
        </p:nvGrpSpPr>
        <p:grpSpPr>
          <a:xfrm>
            <a:off x="273050" y="2204864"/>
            <a:ext cx="9359900" cy="792088"/>
            <a:chOff x="363513" y="5011682"/>
            <a:chExt cx="12196233" cy="792088"/>
          </a:xfrm>
        </p:grpSpPr>
        <p:sp>
          <p:nvSpPr>
            <p:cNvPr id="14" name="角丸四角形 13"/>
            <p:cNvSpPr/>
            <p:nvPr/>
          </p:nvSpPr>
          <p:spPr>
            <a:xfrm>
              <a:off x="363513" y="5011682"/>
              <a:ext cx="12196233" cy="792088"/>
            </a:xfrm>
            <a:prstGeom prst="roundRect">
              <a:avLst/>
            </a:prstGeom>
            <a:solidFill>
              <a:schemeClr val="accent6">
                <a:lumMod val="20000"/>
                <a:lumOff val="8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679" y="5105046"/>
              <a:ext cx="722784" cy="588302"/>
            </a:xfrm>
            <a:prstGeom prst="rect">
              <a:avLst/>
            </a:prstGeom>
          </p:spPr>
        </p:pic>
        <p:sp>
          <p:nvSpPr>
            <p:cNvPr id="16" name="テキスト ボックス 15"/>
            <p:cNvSpPr txBox="1"/>
            <p:nvPr/>
          </p:nvSpPr>
          <p:spPr>
            <a:xfrm>
              <a:off x="1211463" y="5152382"/>
              <a:ext cx="8261469" cy="584775"/>
            </a:xfrm>
            <a:prstGeom prst="rect">
              <a:avLst/>
            </a:prstGeom>
            <a:noFill/>
          </p:spPr>
          <p:txBody>
            <a:bodyPr wrap="none" rtlCol="0">
              <a:spAutoFit/>
            </a:bodyPr>
            <a:lstStyle/>
            <a:p>
              <a:r>
                <a:rPr lang="ja-JP" altLang="en-US" sz="1600" dirty="0">
                  <a:solidFill>
                    <a:schemeClr val="accent6"/>
                  </a:solidFill>
                </a:rPr>
                <a:t>「自動タグ拡張機能」の導入には、ご利用上の注意点があります。</a:t>
              </a:r>
              <a:r>
                <a:rPr lang="en-US" altLang="ja-JP" sz="1600" dirty="0">
                  <a:solidFill>
                    <a:schemeClr val="accent6"/>
                  </a:solidFill>
                </a:rPr>
                <a:t/>
              </a:r>
              <a:br>
                <a:rPr lang="en-US" altLang="ja-JP" sz="1600" dirty="0">
                  <a:solidFill>
                    <a:schemeClr val="accent6"/>
                  </a:solidFill>
                </a:rPr>
              </a:br>
              <a:r>
                <a:rPr lang="en-US" altLang="ja-JP" sz="1600" dirty="0">
                  <a:solidFill>
                    <a:schemeClr val="accent6"/>
                  </a:solidFill>
                </a:rPr>
                <a:t>P.24</a:t>
              </a:r>
              <a:r>
                <a:rPr lang="ja-JP" altLang="en-US" sz="1600" dirty="0">
                  <a:solidFill>
                    <a:schemeClr val="accent6"/>
                  </a:solidFill>
                </a:rPr>
                <a:t>の注意事項をご確認のうえ、導入してください。</a:t>
              </a:r>
              <a:endParaRPr lang="en-US" altLang="ja-JP" sz="1600" dirty="0">
                <a:solidFill>
                  <a:schemeClr val="accent6"/>
                </a:solidFill>
              </a:endParaRPr>
            </a:p>
          </p:txBody>
        </p:sp>
      </p:grpSp>
      <p:sp>
        <p:nvSpPr>
          <p:cNvPr id="10" name="フッター プレースホルダー 3">
            <a:extLst>
              <a:ext uri="{FF2B5EF4-FFF2-40B4-BE49-F238E27FC236}">
                <a16:creationId xmlns:a16="http://schemas.microsoft.com/office/drawing/2014/main" id="{CE5DC240-D32B-F341-9DA8-3349E02B68FE}"/>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Tree>
    <p:extLst>
      <p:ext uri="{BB962C8B-B14F-4D97-AF65-F5344CB8AC3E}">
        <p14:creationId xmlns:p14="http://schemas.microsoft.com/office/powerpoint/2010/main" val="1391157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9220E140-7FCC-DB46-B6E9-2483128B3D59}"/>
              </a:ext>
            </a:extLst>
          </p:cNvPr>
          <p:cNvSpPr>
            <a:spLocks noGrp="1"/>
          </p:cNvSpPr>
          <p:nvPr>
            <p:ph type="title"/>
          </p:nvPr>
        </p:nvSpPr>
        <p:spPr/>
        <p:txBody>
          <a:bodyPr/>
          <a:lstStyle/>
          <a:p>
            <a:r>
              <a:rPr lang="ja-JP" altLang="en-US"/>
              <a:t>「自動タグ拡張機能」の仕組み</a:t>
            </a:r>
            <a:endParaRPr kumimoji="1" lang="ja-JP" altLang="en-US"/>
          </a:p>
        </p:txBody>
      </p:sp>
      <p:sp>
        <p:nvSpPr>
          <p:cNvPr id="3" name="スライド番号プレースホルダー 2">
            <a:extLst>
              <a:ext uri="{FF2B5EF4-FFF2-40B4-BE49-F238E27FC236}">
                <a16:creationId xmlns:a16="http://schemas.microsoft.com/office/drawing/2014/main" id="{F24715F3-D295-5749-A2D4-E543385A62D8}"/>
              </a:ext>
            </a:extLst>
          </p:cNvPr>
          <p:cNvSpPr>
            <a:spLocks noGrp="1"/>
          </p:cNvSpPr>
          <p:nvPr>
            <p:ph type="sldNum" sz="quarter" idx="4"/>
          </p:nvPr>
        </p:nvSpPr>
        <p:spPr/>
        <p:txBody>
          <a:bodyPr/>
          <a:lstStyle/>
          <a:p>
            <a:fld id="{1B65257B-C11A-453A-85B3-41D05E9BEC86}" type="slidenum">
              <a:rPr lang="ja-JP" altLang="en-US" smtClean="0"/>
              <a:pPr/>
              <a:t>23</a:t>
            </a:fld>
            <a:endParaRPr lang="ja-JP" altLang="en-US" dirty="0"/>
          </a:p>
        </p:txBody>
      </p:sp>
      <p:sp>
        <p:nvSpPr>
          <p:cNvPr id="6" name="正方形/長方形 5">
            <a:extLst>
              <a:ext uri="{FF2B5EF4-FFF2-40B4-BE49-F238E27FC236}">
                <a16:creationId xmlns:a16="http://schemas.microsoft.com/office/drawing/2014/main" id="{DB15E45F-F888-1049-A009-527532FE2A9E}"/>
              </a:ext>
            </a:extLst>
          </p:cNvPr>
          <p:cNvSpPr/>
          <p:nvPr/>
        </p:nvSpPr>
        <p:spPr>
          <a:xfrm>
            <a:off x="642959" y="2834891"/>
            <a:ext cx="1658578" cy="1598901"/>
          </a:xfrm>
          <a:prstGeom prst="rect">
            <a:avLst/>
          </a:prstGeom>
          <a:solidFill>
            <a:schemeClr val="bg1">
              <a:lumMod val="85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rPr>
              <a:t>広告主様のウェブサイト</a:t>
            </a:r>
            <a:r>
              <a:rPr lang="ja-JP" altLang="en-US" sz="1400" dirty="0">
                <a:solidFill>
                  <a:schemeClr val="tx1"/>
                </a:solidFill>
              </a:rPr>
              <a:t>ページ</a:t>
            </a:r>
            <a:r>
              <a:rPr lang="en-US" altLang="ja-JP" sz="1400" dirty="0">
                <a:solidFill>
                  <a:schemeClr val="tx1"/>
                </a:solidFill>
              </a:rPr>
              <a:t>①</a:t>
            </a:r>
          </a:p>
          <a:p>
            <a:endParaRPr lang="en-US" altLang="ja-JP" sz="1400" dirty="0">
              <a:solidFill>
                <a:schemeClr val="tx1"/>
              </a:solidFill>
            </a:endParaRPr>
          </a:p>
          <a:p>
            <a:endParaRPr lang="en-US" altLang="ja-JP" sz="1400" dirty="0">
              <a:solidFill>
                <a:schemeClr val="tx1"/>
              </a:solidFill>
            </a:endParaRPr>
          </a:p>
          <a:p>
            <a:endParaRPr kumimoji="1" lang="ja-JP" altLang="en-US" sz="1400" dirty="0">
              <a:solidFill>
                <a:schemeClr val="tx1"/>
              </a:solidFill>
            </a:endParaRPr>
          </a:p>
        </p:txBody>
      </p:sp>
      <p:sp>
        <p:nvSpPr>
          <p:cNvPr id="7" name="正方形/長方形 6">
            <a:extLst>
              <a:ext uri="{FF2B5EF4-FFF2-40B4-BE49-F238E27FC236}">
                <a16:creationId xmlns:a16="http://schemas.microsoft.com/office/drawing/2014/main" id="{734099E2-C256-6843-93B7-263536A332E9}"/>
              </a:ext>
            </a:extLst>
          </p:cNvPr>
          <p:cNvSpPr/>
          <p:nvPr/>
        </p:nvSpPr>
        <p:spPr>
          <a:xfrm>
            <a:off x="2934382" y="2838210"/>
            <a:ext cx="1658578" cy="1598901"/>
          </a:xfrm>
          <a:prstGeom prst="rect">
            <a:avLst/>
          </a:prstGeom>
          <a:solidFill>
            <a:schemeClr val="bg1">
              <a:lumMod val="85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rPr>
              <a:t>広告主様の</a:t>
            </a:r>
            <a:r>
              <a:rPr lang="ja-JP" altLang="en-US" sz="1400">
                <a:solidFill>
                  <a:schemeClr val="tx1"/>
                </a:solidFill>
              </a:rPr>
              <a:t>ウェブサイトページ</a:t>
            </a:r>
            <a:r>
              <a:rPr lang="en-US" altLang="ja-JP" sz="1400" dirty="0">
                <a:solidFill>
                  <a:schemeClr val="tx1"/>
                </a:solidFill>
              </a:rPr>
              <a:t>②</a:t>
            </a:r>
          </a:p>
          <a:p>
            <a:endParaRPr lang="en-US" altLang="ja-JP" sz="1400" dirty="0">
              <a:solidFill>
                <a:schemeClr val="tx1"/>
              </a:solidFill>
            </a:endParaRPr>
          </a:p>
          <a:p>
            <a:endParaRPr lang="en-US" altLang="ja-JP" sz="1400" dirty="0">
              <a:solidFill>
                <a:schemeClr val="tx1"/>
              </a:solidFill>
            </a:endParaRPr>
          </a:p>
          <a:p>
            <a:endParaRPr kumimoji="1" lang="ja-JP" altLang="en-US" sz="1400" dirty="0">
              <a:solidFill>
                <a:schemeClr val="tx1"/>
              </a:solidFill>
            </a:endParaRPr>
          </a:p>
        </p:txBody>
      </p:sp>
      <p:sp>
        <p:nvSpPr>
          <p:cNvPr id="8" name="テキスト ボックス 7">
            <a:extLst>
              <a:ext uri="{FF2B5EF4-FFF2-40B4-BE49-F238E27FC236}">
                <a16:creationId xmlns:a16="http://schemas.microsoft.com/office/drawing/2014/main" id="{798A40BE-0069-474C-A349-38857CB6AA4A}"/>
              </a:ext>
            </a:extLst>
          </p:cNvPr>
          <p:cNvSpPr txBox="1"/>
          <p:nvPr/>
        </p:nvSpPr>
        <p:spPr>
          <a:xfrm>
            <a:off x="642959" y="4043085"/>
            <a:ext cx="723275" cy="307777"/>
          </a:xfrm>
          <a:prstGeom prst="rect">
            <a:avLst/>
          </a:prstGeom>
          <a:noFill/>
        </p:spPr>
        <p:txBody>
          <a:bodyPr wrap="none" rtlCol="0">
            <a:spAutoFit/>
          </a:bodyPr>
          <a:lstStyle/>
          <a:p>
            <a:r>
              <a:rPr lang="ja-JP" altLang="en-US" sz="1400" u="sng" dirty="0">
                <a:solidFill>
                  <a:schemeClr val="accent6"/>
                </a:solidFill>
              </a:rPr>
              <a:t>リンク</a:t>
            </a:r>
            <a:endParaRPr kumimoji="1" lang="ja-JP" altLang="en-US" sz="1400" u="sng" dirty="0">
              <a:solidFill>
                <a:schemeClr val="accent6"/>
              </a:solidFill>
            </a:endParaRPr>
          </a:p>
        </p:txBody>
      </p:sp>
      <p:cxnSp>
        <p:nvCxnSpPr>
          <p:cNvPr id="10" name="直線矢印コネクタ 9">
            <a:extLst>
              <a:ext uri="{FF2B5EF4-FFF2-40B4-BE49-F238E27FC236}">
                <a16:creationId xmlns:a16="http://schemas.microsoft.com/office/drawing/2014/main" id="{12C271C6-1BB2-0D49-B600-C3AA849DD560}"/>
              </a:ext>
            </a:extLst>
          </p:cNvPr>
          <p:cNvCxnSpPr>
            <a:cxnSpLocks/>
          </p:cNvCxnSpPr>
          <p:nvPr/>
        </p:nvCxnSpPr>
        <p:spPr>
          <a:xfrm>
            <a:off x="1366234" y="4219195"/>
            <a:ext cx="1580981" cy="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BA14DFFC-27DB-AB40-B0AF-8B35F050AC70}"/>
              </a:ext>
            </a:extLst>
          </p:cNvPr>
          <p:cNvSpPr txBox="1"/>
          <p:nvPr/>
        </p:nvSpPr>
        <p:spPr>
          <a:xfrm>
            <a:off x="200025" y="2370366"/>
            <a:ext cx="2646878" cy="338554"/>
          </a:xfrm>
          <a:prstGeom prst="rect">
            <a:avLst/>
          </a:prstGeom>
          <a:noFill/>
        </p:spPr>
        <p:txBody>
          <a:bodyPr wrap="none" rtlCol="0">
            <a:spAutoFit/>
          </a:bodyPr>
          <a:lstStyle/>
          <a:p>
            <a:r>
              <a:rPr lang="ja-JP" altLang="en-US" sz="1600" b="1" dirty="0"/>
              <a:t>従来のウェブサイト内遷移</a:t>
            </a:r>
            <a:endParaRPr kumimoji="1" lang="ja-JP" altLang="en-US" sz="1600" b="1" dirty="0"/>
          </a:p>
        </p:txBody>
      </p:sp>
      <p:sp>
        <p:nvSpPr>
          <p:cNvPr id="13" name="正方形/長方形 12">
            <a:extLst>
              <a:ext uri="{FF2B5EF4-FFF2-40B4-BE49-F238E27FC236}">
                <a16:creationId xmlns:a16="http://schemas.microsoft.com/office/drawing/2014/main" id="{6C860EDF-5220-6B41-BCD8-D7B95BA2EE6F}"/>
              </a:ext>
            </a:extLst>
          </p:cNvPr>
          <p:cNvSpPr/>
          <p:nvPr/>
        </p:nvSpPr>
        <p:spPr>
          <a:xfrm>
            <a:off x="5313040" y="2828631"/>
            <a:ext cx="1658578" cy="1598901"/>
          </a:xfrm>
          <a:prstGeom prst="rect">
            <a:avLst/>
          </a:prstGeom>
          <a:solidFill>
            <a:schemeClr val="bg1">
              <a:lumMod val="85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rPr>
              <a:t>広告主様のウェブサイトページ</a:t>
            </a:r>
            <a:r>
              <a:rPr lang="en-US" altLang="ja-JP" sz="1400" dirty="0">
                <a:solidFill>
                  <a:schemeClr val="tx1"/>
                </a:solidFill>
              </a:rPr>
              <a:t>①</a:t>
            </a:r>
          </a:p>
          <a:p>
            <a:endParaRPr lang="en-US" altLang="ja-JP" sz="1400" dirty="0">
              <a:solidFill>
                <a:schemeClr val="tx1"/>
              </a:solidFill>
            </a:endParaRPr>
          </a:p>
          <a:p>
            <a:endParaRPr lang="en-US" altLang="ja-JP" sz="1400" dirty="0">
              <a:solidFill>
                <a:schemeClr val="tx1"/>
              </a:solidFill>
            </a:endParaRPr>
          </a:p>
          <a:p>
            <a:endParaRPr kumimoji="1" lang="ja-JP" altLang="en-US" sz="1400" dirty="0">
              <a:solidFill>
                <a:schemeClr val="tx1"/>
              </a:solidFill>
            </a:endParaRPr>
          </a:p>
        </p:txBody>
      </p:sp>
      <p:sp>
        <p:nvSpPr>
          <p:cNvPr id="14" name="正方形/長方形 13">
            <a:extLst>
              <a:ext uri="{FF2B5EF4-FFF2-40B4-BE49-F238E27FC236}">
                <a16:creationId xmlns:a16="http://schemas.microsoft.com/office/drawing/2014/main" id="{7A15FB80-EB0B-F649-B111-FD9CFDC72A92}"/>
              </a:ext>
            </a:extLst>
          </p:cNvPr>
          <p:cNvSpPr/>
          <p:nvPr/>
        </p:nvSpPr>
        <p:spPr>
          <a:xfrm>
            <a:off x="7605142" y="2824197"/>
            <a:ext cx="1658578" cy="1598901"/>
          </a:xfrm>
          <a:prstGeom prst="rect">
            <a:avLst/>
          </a:prstGeom>
          <a:solidFill>
            <a:schemeClr val="bg1">
              <a:lumMod val="85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rPr>
              <a:t>広告主様の</a:t>
            </a:r>
            <a:r>
              <a:rPr lang="ja-JP" altLang="en-US" sz="1400">
                <a:solidFill>
                  <a:schemeClr val="tx1"/>
                </a:solidFill>
              </a:rPr>
              <a:t>ウェブサイトページ</a:t>
            </a:r>
            <a:r>
              <a:rPr lang="en-US" altLang="ja-JP" sz="1400" dirty="0">
                <a:solidFill>
                  <a:schemeClr val="tx1"/>
                </a:solidFill>
              </a:rPr>
              <a:t>②</a:t>
            </a:r>
          </a:p>
          <a:p>
            <a:endParaRPr lang="en-US" altLang="ja-JP" sz="1400" dirty="0">
              <a:solidFill>
                <a:schemeClr val="tx1"/>
              </a:solidFill>
            </a:endParaRPr>
          </a:p>
          <a:p>
            <a:endParaRPr lang="en-US" altLang="ja-JP" sz="1400" dirty="0">
              <a:solidFill>
                <a:schemeClr val="tx1"/>
              </a:solidFill>
            </a:endParaRPr>
          </a:p>
          <a:p>
            <a:endParaRPr kumimoji="1" lang="ja-JP" altLang="en-US" sz="1400" dirty="0">
              <a:solidFill>
                <a:schemeClr val="tx1"/>
              </a:solidFill>
            </a:endParaRPr>
          </a:p>
        </p:txBody>
      </p:sp>
      <p:sp>
        <p:nvSpPr>
          <p:cNvPr id="15" name="テキスト ボックス 14">
            <a:extLst>
              <a:ext uri="{FF2B5EF4-FFF2-40B4-BE49-F238E27FC236}">
                <a16:creationId xmlns:a16="http://schemas.microsoft.com/office/drawing/2014/main" id="{4C476786-C5B8-8549-96E6-ABF1E38118D7}"/>
              </a:ext>
            </a:extLst>
          </p:cNvPr>
          <p:cNvSpPr txBox="1"/>
          <p:nvPr/>
        </p:nvSpPr>
        <p:spPr>
          <a:xfrm>
            <a:off x="5342110" y="4049918"/>
            <a:ext cx="723275" cy="307777"/>
          </a:xfrm>
          <a:prstGeom prst="rect">
            <a:avLst/>
          </a:prstGeom>
          <a:noFill/>
        </p:spPr>
        <p:txBody>
          <a:bodyPr wrap="none" rtlCol="0">
            <a:spAutoFit/>
          </a:bodyPr>
          <a:lstStyle/>
          <a:p>
            <a:r>
              <a:rPr lang="ja-JP" altLang="en-US" sz="1400" u="sng" dirty="0">
                <a:solidFill>
                  <a:schemeClr val="accent6"/>
                </a:solidFill>
              </a:rPr>
              <a:t>リンク</a:t>
            </a:r>
            <a:endParaRPr kumimoji="1" lang="ja-JP" altLang="en-US" sz="1400" u="sng" dirty="0">
              <a:solidFill>
                <a:schemeClr val="accent6"/>
              </a:solidFill>
            </a:endParaRPr>
          </a:p>
        </p:txBody>
      </p:sp>
      <p:cxnSp>
        <p:nvCxnSpPr>
          <p:cNvPr id="16" name="直線矢印コネクタ 15">
            <a:extLst>
              <a:ext uri="{FF2B5EF4-FFF2-40B4-BE49-F238E27FC236}">
                <a16:creationId xmlns:a16="http://schemas.microsoft.com/office/drawing/2014/main" id="{7F28AC41-17B3-714B-9E13-4D189D334E01}"/>
              </a:ext>
            </a:extLst>
          </p:cNvPr>
          <p:cNvCxnSpPr>
            <a:cxnSpLocks/>
            <a:stCxn id="15" idx="2"/>
            <a:endCxn id="17" idx="1"/>
          </p:cNvCxnSpPr>
          <p:nvPr/>
        </p:nvCxnSpPr>
        <p:spPr>
          <a:xfrm rot="16200000" flipH="1">
            <a:off x="5511669" y="4549773"/>
            <a:ext cx="1166709" cy="782551"/>
          </a:xfrm>
          <a:prstGeom prst="bentConnector2">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8F100F56-D88B-3B4A-9897-487DF4F572D0}"/>
              </a:ext>
            </a:extLst>
          </p:cNvPr>
          <p:cNvSpPr/>
          <p:nvPr/>
        </p:nvSpPr>
        <p:spPr>
          <a:xfrm>
            <a:off x="6486299" y="4739157"/>
            <a:ext cx="1658578" cy="1570493"/>
          </a:xfrm>
          <a:prstGeom prst="rect">
            <a:avLst/>
          </a:prstGeom>
          <a:solidFill>
            <a:schemeClr val="accent6">
              <a:lumMod val="20000"/>
              <a:lumOff val="80000"/>
            </a:schemeClr>
          </a:solidFill>
          <a:ln>
            <a:solidFill>
              <a:schemeClr val="accent6"/>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1600" dirty="0">
                <a:solidFill>
                  <a:schemeClr val="tx1"/>
                </a:solidFill>
              </a:rPr>
              <a:t>Yahoo! JAPAN</a:t>
            </a:r>
            <a:r>
              <a:rPr lang="ja-JP" altLang="en-US" sz="1600" dirty="0">
                <a:solidFill>
                  <a:schemeClr val="tx1"/>
                </a:solidFill>
              </a:rPr>
              <a:t>リダイレクタ</a:t>
            </a:r>
            <a:endParaRPr kumimoji="1" lang="ja-JP" altLang="en-US" sz="1600" dirty="0">
              <a:solidFill>
                <a:schemeClr val="tx1"/>
              </a:solidFill>
            </a:endParaRPr>
          </a:p>
        </p:txBody>
      </p:sp>
      <p:cxnSp>
        <p:nvCxnSpPr>
          <p:cNvPr id="21" name="直線矢印コネクタ 15">
            <a:extLst>
              <a:ext uri="{FF2B5EF4-FFF2-40B4-BE49-F238E27FC236}">
                <a16:creationId xmlns:a16="http://schemas.microsoft.com/office/drawing/2014/main" id="{8EEF41D6-C6F1-6B49-A0F9-8D0D062AF5E0}"/>
              </a:ext>
            </a:extLst>
          </p:cNvPr>
          <p:cNvCxnSpPr>
            <a:cxnSpLocks/>
            <a:stCxn id="17" idx="3"/>
            <a:endCxn id="14" idx="2"/>
          </p:cNvCxnSpPr>
          <p:nvPr/>
        </p:nvCxnSpPr>
        <p:spPr>
          <a:xfrm flipV="1">
            <a:off x="8144877" y="4423098"/>
            <a:ext cx="289554" cy="1101306"/>
          </a:xfrm>
          <a:prstGeom prst="bentConnector2">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BF039880-887C-5445-BC6D-F5C2BE756D26}"/>
              </a:ext>
            </a:extLst>
          </p:cNvPr>
          <p:cNvCxnSpPr>
            <a:cxnSpLocks/>
          </p:cNvCxnSpPr>
          <p:nvPr/>
        </p:nvCxnSpPr>
        <p:spPr>
          <a:xfrm>
            <a:off x="4953000" y="2298358"/>
            <a:ext cx="0" cy="4011293"/>
          </a:xfrm>
          <a:prstGeom prst="line">
            <a:avLst/>
          </a:prstGeom>
          <a:ln w="28575">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84C7E1FA-1AB0-F54E-ABBF-5D30434FED42}"/>
              </a:ext>
            </a:extLst>
          </p:cNvPr>
          <p:cNvSpPr txBox="1"/>
          <p:nvPr/>
        </p:nvSpPr>
        <p:spPr>
          <a:xfrm>
            <a:off x="5097016" y="3604954"/>
            <a:ext cx="2147407" cy="369332"/>
          </a:xfrm>
          <a:prstGeom prst="rect">
            <a:avLst/>
          </a:prstGeom>
          <a:solidFill>
            <a:schemeClr val="accent3"/>
          </a:solidFill>
          <a:ln>
            <a:noFill/>
          </a:ln>
        </p:spPr>
        <p:txBody>
          <a:bodyPr wrap="square" rtlCol="0">
            <a:spAutoFit/>
          </a:bodyPr>
          <a:lstStyle/>
          <a:p>
            <a:r>
              <a:rPr lang="ja-JP" altLang="en-US" sz="1000" b="1" dirty="0">
                <a:solidFill>
                  <a:schemeClr val="bg1"/>
                </a:solidFill>
              </a:rPr>
              <a:t>コンバージョン測定補完機能タグ</a:t>
            </a:r>
            <a:r>
              <a:rPr lang="ja-JP" altLang="en-US" sz="800" b="1" dirty="0">
                <a:solidFill>
                  <a:schemeClr val="bg1"/>
                </a:solidFill>
              </a:rPr>
              <a:t>（およびサイトジェネラルタグ）</a:t>
            </a:r>
            <a:endParaRPr lang="en-US" altLang="ja-JP" sz="1000" dirty="0">
              <a:solidFill>
                <a:schemeClr val="bg1"/>
              </a:solidFill>
            </a:endParaRPr>
          </a:p>
        </p:txBody>
      </p:sp>
      <p:sp>
        <p:nvSpPr>
          <p:cNvPr id="29" name="テキスト ボックス 28">
            <a:extLst>
              <a:ext uri="{FF2B5EF4-FFF2-40B4-BE49-F238E27FC236}">
                <a16:creationId xmlns:a16="http://schemas.microsoft.com/office/drawing/2014/main" id="{1F6E0D41-94AC-1D4C-A46A-9BB85D67F9DC}"/>
              </a:ext>
            </a:extLst>
          </p:cNvPr>
          <p:cNvSpPr txBox="1"/>
          <p:nvPr/>
        </p:nvSpPr>
        <p:spPr>
          <a:xfrm>
            <a:off x="4953000" y="2370366"/>
            <a:ext cx="2852063" cy="338554"/>
          </a:xfrm>
          <a:prstGeom prst="rect">
            <a:avLst/>
          </a:prstGeom>
          <a:noFill/>
        </p:spPr>
        <p:txBody>
          <a:bodyPr wrap="none" rtlCol="0">
            <a:spAutoFit/>
          </a:bodyPr>
          <a:lstStyle/>
          <a:p>
            <a:r>
              <a:rPr lang="ja-JP" altLang="en-US" sz="1600" b="1" dirty="0"/>
              <a:t>「自動タグ拡張機能」導入後</a:t>
            </a:r>
            <a:endParaRPr kumimoji="1" lang="ja-JP" altLang="en-US" sz="1600" b="1" dirty="0"/>
          </a:p>
        </p:txBody>
      </p:sp>
      <p:sp>
        <p:nvSpPr>
          <p:cNvPr id="31" name="テキスト プレースホルダー 4"/>
          <p:cNvSpPr txBox="1">
            <a:spLocks/>
          </p:cNvSpPr>
          <p:nvPr/>
        </p:nvSpPr>
        <p:spPr>
          <a:xfrm>
            <a:off x="273050" y="928613"/>
            <a:ext cx="9359900" cy="1298067"/>
          </a:xfrm>
          <a:prstGeom prst="rect">
            <a:avLst/>
          </a:prstGeom>
          <a:ln w="28575">
            <a:solidFill>
              <a:schemeClr val="bg2"/>
            </a:solidFill>
          </a:ln>
        </p:spPr>
        <p:txBody>
          <a:bodyPr anchor="ct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120000"/>
              </a:lnSpc>
              <a:spcBef>
                <a:spcPts val="0"/>
              </a:spcBef>
              <a:buNone/>
            </a:pPr>
            <a:r>
              <a:rPr lang="ja-JP" altLang="en-US" sz="1600" dirty="0"/>
              <a:t>「自動タグ拡張機能」を導入すると、「コンバージョン測定補完機能タグ</a:t>
            </a:r>
            <a:r>
              <a:rPr lang="ja-JP" altLang="en-US" sz="1050" dirty="0"/>
              <a:t>（およびサイトジェネラルタグ）</a:t>
            </a:r>
            <a:r>
              <a:rPr lang="ja-JP" altLang="en-US" sz="1600" dirty="0"/>
              <a:t>」が設定されたページの同一ドメイン内リンクが、</a:t>
            </a:r>
            <a:r>
              <a:rPr lang="en-US" altLang="ja-JP" sz="1600" dirty="0"/>
              <a:t>Yahoo! JAPAN</a:t>
            </a:r>
            <a:r>
              <a:rPr lang="ja-JP" altLang="en-US" sz="1600" dirty="0"/>
              <a:t>のリダイレクタを経由するよう変更されます。このリダイレクタを経由することで「</a:t>
            </a:r>
            <a:r>
              <a:rPr lang="en-US" altLang="ja-JP" sz="1600" dirty="0"/>
              <a:t>YCLID</a:t>
            </a:r>
            <a:r>
              <a:rPr lang="ja-JP" altLang="en-US" sz="1600" dirty="0"/>
              <a:t>」が発行され、サイトリターゲティングのリーチ蓄積　が可能になります。</a:t>
            </a:r>
          </a:p>
        </p:txBody>
      </p:sp>
      <p:sp>
        <p:nvSpPr>
          <p:cNvPr id="32" name="テキスト ボックス 31">
            <a:extLst>
              <a:ext uri="{FF2B5EF4-FFF2-40B4-BE49-F238E27FC236}">
                <a16:creationId xmlns:a16="http://schemas.microsoft.com/office/drawing/2014/main" id="{C26A93E3-BC2A-C247-8B4A-DFF38D6B219E}"/>
              </a:ext>
            </a:extLst>
          </p:cNvPr>
          <p:cNvSpPr txBox="1"/>
          <p:nvPr/>
        </p:nvSpPr>
        <p:spPr>
          <a:xfrm>
            <a:off x="8138839" y="5640093"/>
            <a:ext cx="1566689" cy="830997"/>
          </a:xfrm>
          <a:prstGeom prst="rect">
            <a:avLst/>
          </a:prstGeom>
          <a:noFill/>
        </p:spPr>
        <p:txBody>
          <a:bodyPr wrap="square" rtlCol="0">
            <a:spAutoFit/>
          </a:bodyPr>
          <a:lstStyle/>
          <a:p>
            <a:r>
              <a:rPr lang="en-US" altLang="ja-JP" sz="1200" dirty="0"/>
              <a:t>URL</a:t>
            </a:r>
            <a:r>
              <a:rPr lang="ja-JP" altLang="en-US" sz="1200" dirty="0"/>
              <a:t>に「</a:t>
            </a:r>
            <a:r>
              <a:rPr lang="en-US" altLang="ja-JP" sz="1200" dirty="0">
                <a:solidFill>
                  <a:schemeClr val="accent6"/>
                </a:solidFill>
              </a:rPr>
              <a:t>YCLID</a:t>
            </a:r>
            <a:r>
              <a:rPr lang="ja-JP" altLang="en-US" sz="1200" dirty="0"/>
              <a:t>」が</a:t>
            </a:r>
            <a:r>
              <a:rPr lang="en-US" altLang="ja-JP" sz="1200" dirty="0"/>
              <a:t/>
            </a:r>
            <a:br>
              <a:rPr lang="en-US" altLang="ja-JP" sz="1200" dirty="0"/>
            </a:br>
            <a:r>
              <a:rPr lang="ja-JP" altLang="en-US" sz="1200" dirty="0"/>
              <a:t>付与される</a:t>
            </a:r>
            <a:endParaRPr lang="en-US" altLang="ja-JP" sz="1200" dirty="0"/>
          </a:p>
          <a:p>
            <a:r>
              <a:rPr lang="en-US" altLang="ja-JP" sz="1200" dirty="0"/>
              <a:t>※</a:t>
            </a:r>
            <a:r>
              <a:rPr lang="ja-JP" altLang="en-US" sz="1200" dirty="0"/>
              <a:t>付与パターンは</a:t>
            </a:r>
            <a:endParaRPr lang="en-US" altLang="ja-JP" sz="1200" dirty="0"/>
          </a:p>
          <a:p>
            <a:r>
              <a:rPr lang="ja-JP" altLang="en-US" sz="1200" dirty="0"/>
              <a:t>　</a:t>
            </a:r>
            <a:r>
              <a:rPr lang="en-US" altLang="ja-JP" sz="1200" dirty="0"/>
              <a:t>P.9</a:t>
            </a:r>
            <a:r>
              <a:rPr lang="ja-JP" altLang="en-US" sz="1200" dirty="0"/>
              <a:t>参照</a:t>
            </a:r>
            <a:endParaRPr lang="en-US" altLang="ja-JP" sz="1200" dirty="0"/>
          </a:p>
        </p:txBody>
      </p:sp>
      <p:sp>
        <p:nvSpPr>
          <p:cNvPr id="22" name="フッター プレースホルダー 3">
            <a:extLst>
              <a:ext uri="{FF2B5EF4-FFF2-40B4-BE49-F238E27FC236}">
                <a16:creationId xmlns:a16="http://schemas.microsoft.com/office/drawing/2014/main" id="{5E43ACE4-C19B-EA4F-8E8F-17BA56217BD0}"/>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
        <p:nvSpPr>
          <p:cNvPr id="23" name="テキスト ボックス 22">
            <a:extLst>
              <a:ext uri="{FF2B5EF4-FFF2-40B4-BE49-F238E27FC236}">
                <a16:creationId xmlns:a16="http://schemas.microsoft.com/office/drawing/2014/main" id="{84C7E1FA-1AB0-F54E-ABBF-5D30434FED42}"/>
              </a:ext>
            </a:extLst>
          </p:cNvPr>
          <p:cNvSpPr txBox="1"/>
          <p:nvPr/>
        </p:nvSpPr>
        <p:spPr>
          <a:xfrm>
            <a:off x="7442930" y="3604954"/>
            <a:ext cx="2147407" cy="369332"/>
          </a:xfrm>
          <a:prstGeom prst="rect">
            <a:avLst/>
          </a:prstGeom>
          <a:solidFill>
            <a:schemeClr val="accent3"/>
          </a:solidFill>
          <a:ln>
            <a:noFill/>
          </a:ln>
        </p:spPr>
        <p:txBody>
          <a:bodyPr wrap="square" rtlCol="0">
            <a:spAutoFit/>
          </a:bodyPr>
          <a:lstStyle/>
          <a:p>
            <a:r>
              <a:rPr lang="ja-JP" altLang="en-US" sz="1000" b="1" dirty="0">
                <a:solidFill>
                  <a:schemeClr val="bg1"/>
                </a:solidFill>
              </a:rPr>
              <a:t>コンバージョン測定補完機能タグ</a:t>
            </a:r>
            <a:r>
              <a:rPr lang="ja-JP" altLang="en-US" sz="800" b="1" dirty="0">
                <a:solidFill>
                  <a:schemeClr val="bg1"/>
                </a:solidFill>
              </a:rPr>
              <a:t>（およびサイトジェネラルタグ）</a:t>
            </a:r>
            <a:endParaRPr lang="en-US" altLang="ja-JP" sz="1000" dirty="0">
              <a:solidFill>
                <a:schemeClr val="bg1"/>
              </a:solidFill>
            </a:endParaRPr>
          </a:p>
        </p:txBody>
      </p:sp>
    </p:spTree>
    <p:extLst>
      <p:ext uri="{BB962C8B-B14F-4D97-AF65-F5344CB8AC3E}">
        <p14:creationId xmlns:p14="http://schemas.microsoft.com/office/powerpoint/2010/main" val="3931667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C19E51CA-CEDD-DF45-8FEE-20B4C99BFADA}"/>
              </a:ext>
            </a:extLst>
          </p:cNvPr>
          <p:cNvSpPr>
            <a:spLocks noGrp="1"/>
          </p:cNvSpPr>
          <p:nvPr>
            <p:ph sz="quarter" idx="13"/>
          </p:nvPr>
        </p:nvSpPr>
        <p:spPr>
          <a:xfrm>
            <a:off x="273050" y="2045631"/>
            <a:ext cx="9359900" cy="4263094"/>
          </a:xfrm>
        </p:spPr>
        <p:txBody>
          <a:bodyPr/>
          <a:lstStyle/>
          <a:p>
            <a:pPr>
              <a:lnSpc>
                <a:spcPct val="120000"/>
              </a:lnSpc>
              <a:buAutoNum type="arabicPeriod"/>
            </a:pPr>
            <a:r>
              <a:rPr lang="en-US" altLang="ja-JP" sz="1600" dirty="0">
                <a:solidFill>
                  <a:schemeClr val="accent6"/>
                </a:solidFill>
              </a:rPr>
              <a:t>Yahoo! JAPAN</a:t>
            </a:r>
            <a:r>
              <a:rPr lang="ja-JP" altLang="en-US" sz="1600" dirty="0">
                <a:solidFill>
                  <a:schemeClr val="accent6"/>
                </a:solidFill>
              </a:rPr>
              <a:t>のリダイレクタ経由時、</a:t>
            </a:r>
            <a:r>
              <a:rPr lang="en-US" altLang="ja-JP" sz="1600" dirty="0">
                <a:solidFill>
                  <a:schemeClr val="accent6"/>
                </a:solidFill>
              </a:rPr>
              <a:t>URL</a:t>
            </a:r>
            <a:r>
              <a:rPr lang="ja-JP" altLang="en-US" sz="1600" dirty="0">
                <a:solidFill>
                  <a:schemeClr val="accent6"/>
                </a:solidFill>
              </a:rPr>
              <a:t>の表示欄（ブラウザーのアドレスバー）に「</a:t>
            </a:r>
            <a:r>
              <a:rPr lang="en-US" altLang="ja-JP" sz="1600" dirty="0" err="1">
                <a:solidFill>
                  <a:schemeClr val="accent6"/>
                </a:solidFill>
              </a:rPr>
              <a:t>yahoo.co.jp</a:t>
            </a:r>
            <a:r>
              <a:rPr lang="ja-JP" altLang="en-US" sz="1600" dirty="0">
                <a:solidFill>
                  <a:schemeClr val="accent6"/>
                </a:solidFill>
              </a:rPr>
              <a:t>」が瞬時に表示されます。</a:t>
            </a:r>
            <a:endParaRPr lang="en-US" altLang="ja-JP" sz="1600" dirty="0">
              <a:solidFill>
                <a:schemeClr val="accent6"/>
              </a:solidFill>
            </a:endParaRPr>
          </a:p>
          <a:p>
            <a:pPr>
              <a:lnSpc>
                <a:spcPct val="120000"/>
              </a:lnSpc>
              <a:buAutoNum type="arabicPeriod"/>
            </a:pPr>
            <a:endParaRPr lang="en-US" altLang="ja-JP" sz="1600" dirty="0">
              <a:solidFill>
                <a:schemeClr val="accent6"/>
              </a:solidFill>
            </a:endParaRPr>
          </a:p>
          <a:p>
            <a:pPr>
              <a:lnSpc>
                <a:spcPct val="120000"/>
              </a:lnSpc>
              <a:buAutoNum type="arabicPeriod"/>
            </a:pPr>
            <a:r>
              <a:rPr lang="en-US" altLang="ja-JP" sz="1600" dirty="0">
                <a:solidFill>
                  <a:schemeClr val="accent6"/>
                </a:solidFill>
              </a:rPr>
              <a:t>Yahoo! JAPAN</a:t>
            </a:r>
            <a:r>
              <a:rPr lang="ja-JP" altLang="en-US" sz="1600" dirty="0">
                <a:solidFill>
                  <a:schemeClr val="accent6"/>
                </a:solidFill>
              </a:rPr>
              <a:t>のリダイレクタを経由するため、サイト内の遷移速度が低下する可能性が</a:t>
            </a:r>
            <a:r>
              <a:rPr lang="en-US" altLang="ja-JP" sz="1600" dirty="0">
                <a:solidFill>
                  <a:schemeClr val="accent6"/>
                </a:solidFill>
              </a:rPr>
              <a:t/>
            </a:r>
            <a:br>
              <a:rPr lang="en-US" altLang="ja-JP" sz="1600" dirty="0">
                <a:solidFill>
                  <a:schemeClr val="accent6"/>
                </a:solidFill>
              </a:rPr>
            </a:br>
            <a:r>
              <a:rPr lang="ja-JP" altLang="en-US" sz="1600" dirty="0">
                <a:solidFill>
                  <a:schemeClr val="accent6"/>
                </a:solidFill>
              </a:rPr>
              <a:t>あります。</a:t>
            </a:r>
            <a:endParaRPr lang="en-US" altLang="ja-JP" sz="1600" dirty="0">
              <a:solidFill>
                <a:schemeClr val="accent6"/>
              </a:solidFill>
            </a:endParaRPr>
          </a:p>
          <a:p>
            <a:pPr>
              <a:lnSpc>
                <a:spcPct val="120000"/>
              </a:lnSpc>
              <a:buAutoNum type="arabicPeriod"/>
            </a:pPr>
            <a:endParaRPr lang="en-US" altLang="ja-JP" sz="1600" dirty="0"/>
          </a:p>
          <a:p>
            <a:pPr>
              <a:lnSpc>
                <a:spcPct val="120000"/>
              </a:lnSpc>
            </a:pPr>
            <a:r>
              <a:rPr lang="en-US" altLang="ja-JP" sz="1600" dirty="0"/>
              <a:t>※Yahoo! JAPAN</a:t>
            </a:r>
            <a:r>
              <a:rPr lang="ja-JP" altLang="en-US" sz="1600" dirty="0" err="1"/>
              <a:t>への</a:t>
            </a:r>
            <a:r>
              <a:rPr lang="ja-JP" altLang="en-US" sz="1600" dirty="0"/>
              <a:t>リダイレクトが一度実行されたあとは、一定期間実行されません</a:t>
            </a:r>
            <a:r>
              <a:rPr lang="en-US" altLang="ja-JP" sz="1600" dirty="0"/>
              <a:t/>
            </a:r>
            <a:br>
              <a:rPr lang="en-US" altLang="ja-JP" sz="1600" dirty="0"/>
            </a:br>
            <a:r>
              <a:rPr lang="ja-JP" altLang="en-US" sz="1600" dirty="0"/>
              <a:t>（サイト内のリンクをクリックするたびにリダイレクトが発生するものではありません）。</a:t>
            </a:r>
            <a:r>
              <a:rPr lang="en-US" altLang="ja-JP" sz="1600" dirty="0"/>
              <a:t/>
            </a:r>
            <a:br>
              <a:rPr lang="en-US" altLang="ja-JP" sz="1600" dirty="0"/>
            </a:br>
            <a:endParaRPr lang="en-US" altLang="ja-JP" sz="1600" dirty="0"/>
          </a:p>
          <a:p>
            <a:pPr>
              <a:lnSpc>
                <a:spcPct val="120000"/>
              </a:lnSpc>
            </a:pPr>
            <a:r>
              <a:rPr lang="en-US" altLang="ja-JP" sz="1600" dirty="0"/>
              <a:t>※</a:t>
            </a:r>
            <a:r>
              <a:rPr lang="ja-JP" altLang="en-US" sz="1600" dirty="0"/>
              <a:t>リンク先が同一ドメインでない場合は、リダイレクトは発生しません。</a:t>
            </a:r>
            <a:endParaRPr lang="en-US" altLang="ja-JP" sz="1600" dirty="0"/>
          </a:p>
          <a:p>
            <a:pPr>
              <a:lnSpc>
                <a:spcPct val="120000"/>
              </a:lnSpc>
            </a:pPr>
            <a:endParaRPr lang="en-US" altLang="ja-JP" sz="1600" dirty="0"/>
          </a:p>
          <a:p>
            <a:pPr>
              <a:lnSpc>
                <a:spcPct val="120000"/>
              </a:lnSpc>
            </a:pPr>
            <a:r>
              <a:rPr lang="en-US" altLang="ja-JP" sz="1600" dirty="0"/>
              <a:t>※Yahoo! JAPAN</a:t>
            </a:r>
            <a:r>
              <a:rPr lang="ja-JP" altLang="en-US" sz="1600" dirty="0"/>
              <a:t>のリダイレクタ経由時、ごくまれにリダイレクトの確認ページが表示される</a:t>
            </a:r>
          </a:p>
          <a:p>
            <a:pPr>
              <a:lnSpc>
                <a:spcPct val="120000"/>
              </a:lnSpc>
            </a:pPr>
            <a:r>
              <a:rPr lang="ja-JP" altLang="en-US" sz="1600" dirty="0"/>
              <a:t>　場合があります。</a:t>
            </a:r>
          </a:p>
        </p:txBody>
      </p:sp>
      <p:sp>
        <p:nvSpPr>
          <p:cNvPr id="4" name="タイトル 3">
            <a:extLst>
              <a:ext uri="{FF2B5EF4-FFF2-40B4-BE49-F238E27FC236}">
                <a16:creationId xmlns:a16="http://schemas.microsoft.com/office/drawing/2014/main" id="{6CCFB154-E21F-504D-9C62-B9C1D38B78E8}"/>
              </a:ext>
            </a:extLst>
          </p:cNvPr>
          <p:cNvSpPr>
            <a:spLocks noGrp="1"/>
          </p:cNvSpPr>
          <p:nvPr>
            <p:ph type="title"/>
          </p:nvPr>
        </p:nvSpPr>
        <p:spPr/>
        <p:txBody>
          <a:bodyPr/>
          <a:lstStyle/>
          <a:p>
            <a:r>
              <a:rPr lang="ja-JP" altLang="en-US" sz="2000"/>
              <a:t>「自動タグ拡張機能」</a:t>
            </a:r>
            <a:r>
              <a:rPr lang="ja-JP" altLang="en-US" sz="2000">
                <a:solidFill>
                  <a:srgbClr val="000000"/>
                </a:solidFill>
              </a:rPr>
              <a:t>を導入する場合の注意点</a:t>
            </a:r>
            <a:endParaRPr kumimoji="1" lang="ja-JP" altLang="en-US" sz="2000"/>
          </a:p>
        </p:txBody>
      </p:sp>
      <p:sp>
        <p:nvSpPr>
          <p:cNvPr id="3" name="スライド番号プレースホルダー 2">
            <a:extLst>
              <a:ext uri="{FF2B5EF4-FFF2-40B4-BE49-F238E27FC236}">
                <a16:creationId xmlns:a16="http://schemas.microsoft.com/office/drawing/2014/main" id="{F24715F3-D295-5749-A2D4-E543385A62D8}"/>
              </a:ext>
            </a:extLst>
          </p:cNvPr>
          <p:cNvSpPr>
            <a:spLocks noGrp="1"/>
          </p:cNvSpPr>
          <p:nvPr>
            <p:ph type="sldNum" sz="quarter" idx="4"/>
          </p:nvPr>
        </p:nvSpPr>
        <p:spPr/>
        <p:txBody>
          <a:bodyPr/>
          <a:lstStyle/>
          <a:p>
            <a:fld id="{1B65257B-C11A-453A-85B3-41D05E9BEC86}" type="slidenum">
              <a:rPr lang="ja-JP" altLang="en-US" smtClean="0"/>
              <a:pPr/>
              <a:t>24</a:t>
            </a:fld>
            <a:endParaRPr lang="ja-JP" altLang="en-US" dirty="0"/>
          </a:p>
        </p:txBody>
      </p:sp>
      <p:grpSp>
        <p:nvGrpSpPr>
          <p:cNvPr id="11" name="グループ化 10"/>
          <p:cNvGrpSpPr/>
          <p:nvPr/>
        </p:nvGrpSpPr>
        <p:grpSpPr>
          <a:xfrm>
            <a:off x="308484" y="908591"/>
            <a:ext cx="9324466" cy="849137"/>
            <a:chOff x="286577" y="3487796"/>
            <a:chExt cx="9324466" cy="849137"/>
          </a:xfrm>
          <a:solidFill>
            <a:schemeClr val="accent6">
              <a:lumMod val="20000"/>
              <a:lumOff val="80000"/>
            </a:schemeClr>
          </a:solidFill>
        </p:grpSpPr>
        <p:sp>
          <p:nvSpPr>
            <p:cNvPr id="12" name="角丸四角形 11"/>
            <p:cNvSpPr/>
            <p:nvPr/>
          </p:nvSpPr>
          <p:spPr>
            <a:xfrm>
              <a:off x="286577" y="3487796"/>
              <a:ext cx="9324466" cy="849137"/>
            </a:xfrm>
            <a:prstGeom prst="roundRect">
              <a:avLst/>
            </a:prstGeom>
            <a:gr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771" y="3550972"/>
              <a:ext cx="722784" cy="722784"/>
            </a:xfrm>
            <a:prstGeom prst="rect">
              <a:avLst/>
            </a:prstGeom>
            <a:grpFill/>
          </p:spPr>
        </p:pic>
        <p:sp>
          <p:nvSpPr>
            <p:cNvPr id="14" name="テキスト ボックス 13"/>
            <p:cNvSpPr txBox="1"/>
            <p:nvPr/>
          </p:nvSpPr>
          <p:spPr>
            <a:xfrm>
              <a:off x="1318333" y="3654501"/>
              <a:ext cx="7725192" cy="523220"/>
            </a:xfrm>
            <a:prstGeom prst="rect">
              <a:avLst/>
            </a:prstGeom>
            <a:grpFill/>
          </p:spPr>
          <p:txBody>
            <a:bodyPr wrap="none" rtlCol="0">
              <a:spAutoFit/>
            </a:bodyPr>
            <a:lstStyle/>
            <a:p>
              <a:r>
                <a:rPr lang="ja-JP" altLang="en-US" sz="1400" dirty="0">
                  <a:solidFill>
                    <a:schemeClr val="accent6"/>
                  </a:solidFill>
                </a:rPr>
                <a:t>「自動タグ拡張機能」を導入した場合、広告主様のウェブサイトに以下の影響が発生します。</a:t>
              </a:r>
              <a:endParaRPr lang="en-US" altLang="ja-JP" sz="1400" dirty="0">
                <a:solidFill>
                  <a:schemeClr val="accent6"/>
                </a:solidFill>
              </a:endParaRPr>
            </a:p>
            <a:p>
              <a:r>
                <a:rPr lang="ja-JP" altLang="en-US" sz="1400" dirty="0">
                  <a:solidFill>
                    <a:schemeClr val="accent6"/>
                  </a:solidFill>
                </a:rPr>
                <a:t>導入の際は、これらの注意点をご理解いただいたうえでご利用ください。</a:t>
              </a:r>
            </a:p>
          </p:txBody>
        </p:sp>
      </p:grpSp>
      <p:sp>
        <p:nvSpPr>
          <p:cNvPr id="10" name="フッター プレースホルダー 3">
            <a:extLst>
              <a:ext uri="{FF2B5EF4-FFF2-40B4-BE49-F238E27FC236}">
                <a16:creationId xmlns:a16="http://schemas.microsoft.com/office/drawing/2014/main" id="{24AF7811-D1CA-B548-B7EC-A6B4013A795F}"/>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Tree>
    <p:extLst>
      <p:ext uri="{BB962C8B-B14F-4D97-AF65-F5344CB8AC3E}">
        <p14:creationId xmlns:p14="http://schemas.microsoft.com/office/powerpoint/2010/main" val="3564925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7D154ED-58DC-2946-8EB8-6B79D044788D}"/>
              </a:ext>
            </a:extLst>
          </p:cNvPr>
          <p:cNvSpPr>
            <a:spLocks noGrp="1"/>
          </p:cNvSpPr>
          <p:nvPr>
            <p:ph type="title"/>
          </p:nvPr>
        </p:nvSpPr>
        <p:spPr/>
        <p:txBody>
          <a:bodyPr/>
          <a:lstStyle/>
          <a:p>
            <a:r>
              <a:rPr lang="ja-JP" altLang="en-US" sz="2000"/>
              <a:t>「自動タグ拡張機能」</a:t>
            </a:r>
            <a:r>
              <a:rPr lang="ja-JP" altLang="en-US" sz="2000">
                <a:solidFill>
                  <a:srgbClr val="000000"/>
                </a:solidFill>
              </a:rPr>
              <a:t>の導入手順</a:t>
            </a:r>
            <a:endParaRPr kumimoji="1" lang="ja-JP" altLang="en-US" sz="2000"/>
          </a:p>
        </p:txBody>
      </p:sp>
      <p:sp>
        <p:nvSpPr>
          <p:cNvPr id="5" name="テキスト プレースホルダー 4"/>
          <p:cNvSpPr>
            <a:spLocks noGrp="1"/>
          </p:cNvSpPr>
          <p:nvPr>
            <p:ph sz="quarter" idx="13"/>
          </p:nvPr>
        </p:nvSpPr>
        <p:spPr>
          <a:xfrm>
            <a:off x="273050" y="908050"/>
            <a:ext cx="9359900" cy="5400675"/>
          </a:xfrm>
        </p:spPr>
        <p:txBody>
          <a:bodyPr/>
          <a:lstStyle/>
          <a:p>
            <a:pPr marL="12700" indent="-12700">
              <a:lnSpc>
                <a:spcPct val="120000"/>
              </a:lnSpc>
              <a:spcBef>
                <a:spcPts val="0"/>
              </a:spcBef>
            </a:pPr>
            <a:r>
              <a:rPr lang="en-US" altLang="ja-JP" sz="1600" dirty="0"/>
              <a:t>YDN</a:t>
            </a:r>
            <a:r>
              <a:rPr lang="ja-JP" altLang="en-US" sz="1600" dirty="0"/>
              <a:t>の「自動タグ拡張機能」を利用するには、「コンバージョン測定補完機能タグ</a:t>
            </a:r>
            <a:r>
              <a:rPr lang="ja-JP" altLang="en-US" sz="1050" dirty="0"/>
              <a:t>（およびサイトジェネラルタグ）</a:t>
            </a:r>
            <a:r>
              <a:rPr lang="ja-JP" altLang="en-US" sz="1600" dirty="0"/>
              <a:t>」に「自動タグ拡張機能」用スクリプトの追記が必要です。</a:t>
            </a:r>
            <a:endParaRPr lang="en-US" altLang="ja-JP" sz="1600" dirty="0"/>
          </a:p>
        </p:txBody>
      </p:sp>
      <p:sp>
        <p:nvSpPr>
          <p:cNvPr id="3" name="スライド番号プレースホルダー 2"/>
          <p:cNvSpPr>
            <a:spLocks noGrp="1"/>
          </p:cNvSpPr>
          <p:nvPr>
            <p:ph type="sldNum" sz="quarter" idx="4"/>
          </p:nvPr>
        </p:nvSpPr>
        <p:spPr/>
        <p:txBody>
          <a:bodyPr/>
          <a:lstStyle/>
          <a:p>
            <a:fld id="{1B65257B-C11A-453A-85B3-41D05E9BEC86}" type="slidenum">
              <a:rPr lang="ja-JP" altLang="en-US" smtClean="0"/>
              <a:pPr/>
              <a:t>25</a:t>
            </a:fld>
            <a:endParaRPr lang="ja-JP" altLang="en-US" dirty="0"/>
          </a:p>
        </p:txBody>
      </p:sp>
      <p:sp>
        <p:nvSpPr>
          <p:cNvPr id="11" name="テキスト プレースホルダー 1"/>
          <p:cNvSpPr txBox="1">
            <a:spLocks/>
          </p:cNvSpPr>
          <p:nvPr/>
        </p:nvSpPr>
        <p:spPr>
          <a:xfrm>
            <a:off x="300000" y="1740682"/>
            <a:ext cx="6265143" cy="2480406"/>
          </a:xfrm>
          <a:prstGeom prst="rect">
            <a:avLst/>
          </a:prstGeom>
          <a:solidFill>
            <a:schemeClr val="bg1">
              <a:lumMod val="95000"/>
            </a:schemeClr>
          </a:solidFill>
          <a:ln>
            <a:solidFill>
              <a:schemeClr val="accent3"/>
            </a:solidFill>
          </a:ln>
        </p:spPr>
        <p:txBody>
          <a:bodyPr vert="horz" lIns="91440" tIns="180000" rIns="91440" bIns="45720" rtlCol="0" anchor="ctr">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200" dirty="0"/>
              <a:t>&lt;script </a:t>
            </a:r>
            <a:r>
              <a:rPr lang="en-US" altLang="ja-JP" sz="1200" dirty="0" err="1"/>
              <a:t>async</a:t>
            </a:r>
            <a:r>
              <a:rPr lang="en-US" altLang="ja-JP" sz="1200" dirty="0"/>
              <a:t> </a:t>
            </a:r>
            <a:r>
              <a:rPr lang="en-US" altLang="ja-JP" sz="1200" dirty="0" err="1"/>
              <a:t>src</a:t>
            </a:r>
            <a:r>
              <a:rPr lang="en-US" altLang="ja-JP" sz="1200" dirty="0"/>
              <a:t>="https://s.yimg.jp/images/listing/tool/cv/ytag.js"&gt;&lt;/script&gt;</a:t>
            </a:r>
          </a:p>
          <a:p>
            <a:r>
              <a:rPr lang="en-US" altLang="ja-JP" sz="1200" dirty="0"/>
              <a:t>&lt;script&gt;</a:t>
            </a:r>
          </a:p>
          <a:p>
            <a:r>
              <a:rPr lang="en-US" altLang="ja-JP" sz="1200" dirty="0" err="1"/>
              <a:t>window.yjDataLayer</a:t>
            </a:r>
            <a:r>
              <a:rPr lang="en-US" altLang="ja-JP" sz="1200" dirty="0"/>
              <a:t> = </a:t>
            </a:r>
            <a:r>
              <a:rPr lang="en-US" altLang="ja-JP" sz="1200" dirty="0" err="1"/>
              <a:t>window.yjDataLayer</a:t>
            </a:r>
            <a:r>
              <a:rPr lang="en-US" altLang="ja-JP" sz="1200" dirty="0"/>
              <a:t> || [];</a:t>
            </a:r>
          </a:p>
          <a:p>
            <a:r>
              <a:rPr lang="en-US" altLang="ja-JP" sz="1200" dirty="0"/>
              <a:t>function </a:t>
            </a:r>
            <a:r>
              <a:rPr lang="en-US" altLang="ja-JP" sz="1200" dirty="0" err="1"/>
              <a:t>ytag</a:t>
            </a:r>
            <a:r>
              <a:rPr lang="en-US" altLang="ja-JP" sz="1200" dirty="0"/>
              <a:t>() { </a:t>
            </a:r>
            <a:r>
              <a:rPr lang="en-US" altLang="ja-JP" sz="1200" dirty="0" err="1"/>
              <a:t>yjDataLayer.push</a:t>
            </a:r>
            <a:r>
              <a:rPr lang="en-US" altLang="ja-JP" sz="1200" dirty="0"/>
              <a:t>(arguments); }</a:t>
            </a:r>
          </a:p>
          <a:p>
            <a:r>
              <a:rPr lang="en-US" altLang="ja-JP" sz="1200" dirty="0"/>
              <a:t> </a:t>
            </a:r>
          </a:p>
          <a:p>
            <a:r>
              <a:rPr lang="en-US" altLang="ja-JP" sz="1200" dirty="0" err="1"/>
              <a:t>ytag</a:t>
            </a:r>
            <a:r>
              <a:rPr lang="en-US" altLang="ja-JP" sz="1200" dirty="0"/>
              <a:t>({"type":"</a:t>
            </a:r>
            <a:r>
              <a:rPr lang="en-US" altLang="ja-JP" sz="1200" dirty="0" err="1"/>
              <a:t>ycl_cookie</a:t>
            </a:r>
            <a:r>
              <a:rPr lang="en-US" altLang="ja-JP" sz="1200" dirty="0"/>
              <a:t>"});</a:t>
            </a:r>
          </a:p>
          <a:p>
            <a:endParaRPr lang="en-US" altLang="ja-JP" sz="1200" dirty="0"/>
          </a:p>
          <a:p>
            <a:r>
              <a:rPr lang="en-US" altLang="ja-JP" sz="1200" dirty="0" err="1">
                <a:solidFill>
                  <a:schemeClr val="accent5">
                    <a:lumMod val="60000"/>
                    <a:lumOff val="40000"/>
                  </a:schemeClr>
                </a:solidFill>
              </a:rPr>
              <a:t>ytag</a:t>
            </a:r>
            <a:r>
              <a:rPr lang="en-US" altLang="ja-JP" sz="1200" dirty="0">
                <a:solidFill>
                  <a:schemeClr val="accent5">
                    <a:lumMod val="60000"/>
                    <a:lumOff val="40000"/>
                  </a:schemeClr>
                </a:solidFill>
              </a:rPr>
              <a:t>({"type":"</a:t>
            </a:r>
            <a:r>
              <a:rPr lang="en-US" altLang="ja-JP" sz="1200" dirty="0" err="1">
                <a:solidFill>
                  <a:schemeClr val="accent5">
                    <a:lumMod val="60000"/>
                    <a:lumOff val="40000"/>
                  </a:schemeClr>
                </a:solidFill>
              </a:rPr>
              <a:t>ycl_cookie_extended</a:t>
            </a:r>
            <a:r>
              <a:rPr lang="en-US" altLang="ja-JP" sz="1200" dirty="0">
                <a:solidFill>
                  <a:schemeClr val="accent5">
                    <a:lumMod val="60000"/>
                    <a:lumOff val="40000"/>
                  </a:schemeClr>
                </a:solidFill>
              </a:rPr>
              <a:t>"});</a:t>
            </a:r>
          </a:p>
          <a:p>
            <a:endParaRPr lang="en-US" altLang="ja-JP" sz="1200" dirty="0"/>
          </a:p>
          <a:p>
            <a:r>
              <a:rPr lang="en-US" altLang="ja-JP" sz="1200" dirty="0"/>
              <a:t>&lt;/script&gt;</a:t>
            </a:r>
            <a:endParaRPr lang="ja-JP" altLang="en-US" sz="1200" dirty="0"/>
          </a:p>
        </p:txBody>
      </p:sp>
      <p:sp>
        <p:nvSpPr>
          <p:cNvPr id="12" name="四角形吹き出し 11"/>
          <p:cNvSpPr/>
          <p:nvPr/>
        </p:nvSpPr>
        <p:spPr>
          <a:xfrm>
            <a:off x="4925896" y="2466324"/>
            <a:ext cx="4707054" cy="1479066"/>
          </a:xfrm>
          <a:prstGeom prst="wedgeRectCallout">
            <a:avLst>
              <a:gd name="adj1" fmla="val -77361"/>
              <a:gd name="adj2" fmla="val 24344"/>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rPr>
              <a:t>この行をコピーし、 「コンバージョン測定補完機能タグ</a:t>
            </a:r>
            <a:r>
              <a:rPr lang="ja-JP" altLang="en-US" sz="1050" dirty="0">
                <a:solidFill>
                  <a:schemeClr val="tx1"/>
                </a:solidFill>
              </a:rPr>
              <a:t>（およびサイトジェネラルタグ</a:t>
            </a:r>
            <a:r>
              <a:rPr lang="ja-JP" altLang="en-US" sz="1400" dirty="0">
                <a:solidFill>
                  <a:schemeClr val="tx1"/>
                </a:solidFill>
              </a:rPr>
              <a:t>）」</a:t>
            </a:r>
            <a:r>
              <a:rPr kumimoji="1" lang="ja-JP" altLang="en-US" sz="1400" dirty="0">
                <a:solidFill>
                  <a:schemeClr val="tx1"/>
                </a:solidFill>
              </a:rPr>
              <a:t>にペーストで追加します。</a:t>
            </a:r>
            <a:r>
              <a:rPr kumimoji="1" lang="en-US" altLang="ja-JP" sz="1400" dirty="0">
                <a:solidFill>
                  <a:schemeClr val="tx1"/>
                </a:solidFill>
              </a:rPr>
              <a:t/>
            </a:r>
            <a:br>
              <a:rPr kumimoji="1" lang="en-US" altLang="ja-JP" sz="1400" dirty="0">
                <a:solidFill>
                  <a:schemeClr val="tx1"/>
                </a:solidFill>
              </a:rPr>
            </a:br>
            <a:r>
              <a:rPr lang="en-US" altLang="ja-JP" sz="1400" b="1" dirty="0">
                <a:solidFill>
                  <a:schemeClr val="accent6"/>
                </a:solidFill>
              </a:rPr>
              <a:t>※</a:t>
            </a:r>
            <a:r>
              <a:rPr lang="ja-JP" altLang="en-US" sz="1400" b="1" dirty="0">
                <a:solidFill>
                  <a:schemeClr val="accent6"/>
                </a:solidFill>
              </a:rPr>
              <a:t>青字部分は必ず「</a:t>
            </a:r>
            <a:r>
              <a:rPr lang="en-US" altLang="ja-JP" sz="1400" b="1" dirty="0" err="1">
                <a:solidFill>
                  <a:schemeClr val="accent6"/>
                </a:solidFill>
              </a:rPr>
              <a:t>ytag</a:t>
            </a:r>
            <a:r>
              <a:rPr lang="en-US" altLang="ja-JP" sz="1400" b="1" dirty="0">
                <a:solidFill>
                  <a:schemeClr val="accent6"/>
                </a:solidFill>
              </a:rPr>
              <a:t>({“type”:“</a:t>
            </a:r>
            <a:r>
              <a:rPr lang="en-US" altLang="ja-JP" sz="1400" b="1" dirty="0" err="1">
                <a:solidFill>
                  <a:schemeClr val="accent6"/>
                </a:solidFill>
              </a:rPr>
              <a:t>ycl_cookie</a:t>
            </a:r>
            <a:r>
              <a:rPr lang="en-US" altLang="ja-JP" sz="1400" b="1" dirty="0">
                <a:solidFill>
                  <a:schemeClr val="accent6"/>
                </a:solidFill>
              </a:rPr>
              <a:t>”});</a:t>
            </a:r>
            <a:r>
              <a:rPr lang="ja-JP" altLang="en-US" sz="1400" b="1" dirty="0">
                <a:solidFill>
                  <a:schemeClr val="accent6"/>
                </a:solidFill>
              </a:rPr>
              <a:t>」</a:t>
            </a:r>
            <a:r>
              <a:rPr lang="en-US" altLang="ja-JP" sz="1400" b="1" dirty="0">
                <a:solidFill>
                  <a:schemeClr val="accent6"/>
                </a:solidFill>
              </a:rPr>
              <a:t/>
            </a:r>
            <a:br>
              <a:rPr lang="en-US" altLang="ja-JP" sz="1400" b="1" dirty="0">
                <a:solidFill>
                  <a:schemeClr val="accent6"/>
                </a:solidFill>
              </a:rPr>
            </a:br>
            <a:r>
              <a:rPr lang="ja-JP" altLang="en-US" sz="1400" b="1" dirty="0">
                <a:solidFill>
                  <a:schemeClr val="accent6"/>
                </a:solidFill>
              </a:rPr>
              <a:t>より後に追記してください。</a:t>
            </a:r>
            <a:endParaRPr kumimoji="1" lang="en-US" altLang="ja-JP" sz="1400" b="1" dirty="0">
              <a:solidFill>
                <a:schemeClr val="accent6"/>
              </a:solidFill>
            </a:endParaRPr>
          </a:p>
        </p:txBody>
      </p:sp>
      <p:sp>
        <p:nvSpPr>
          <p:cNvPr id="17" name="テキスト プレースホルダー 7"/>
          <p:cNvSpPr txBox="1">
            <a:spLocks/>
          </p:cNvSpPr>
          <p:nvPr/>
        </p:nvSpPr>
        <p:spPr>
          <a:xfrm>
            <a:off x="300000" y="5715604"/>
            <a:ext cx="9332950" cy="665724"/>
          </a:xfrm>
          <a:prstGeom prst="rect">
            <a:avLst/>
          </a:prstGeom>
          <a:solidFill>
            <a:schemeClr val="accent6">
              <a:lumMod val="20000"/>
              <a:lumOff val="80000"/>
            </a:schemeClr>
          </a:solidFill>
        </p:spPr>
        <p:txBody>
          <a:bodyPr vert="horz" lIns="91440" tIns="4572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050" dirty="0">
                <a:solidFill>
                  <a:schemeClr val="accent6"/>
                </a:solidFill>
              </a:rPr>
              <a:t>　ご注意：</a:t>
            </a:r>
            <a:endParaRPr lang="en-US" altLang="ja-JP" sz="1050" dirty="0">
              <a:solidFill>
                <a:schemeClr val="accent6"/>
              </a:solidFill>
            </a:endParaRPr>
          </a:p>
          <a:p>
            <a:r>
              <a:rPr lang="ja-JP" altLang="en-US" sz="1050" dirty="0">
                <a:solidFill>
                  <a:schemeClr val="accent6"/>
                </a:solidFill>
              </a:rPr>
              <a:t>上記のタグをコピーしてペーストする場合、文字コード設定の誤りや抜け漏れに注意し、正しくコピーされていることを確認してください。</a:t>
            </a:r>
            <a:endParaRPr lang="en-US" altLang="ja-JP" sz="1050" dirty="0">
              <a:solidFill>
                <a:schemeClr val="accent6"/>
              </a:solidFill>
            </a:endParaRPr>
          </a:p>
          <a:p>
            <a:r>
              <a:rPr lang="ja-JP" altLang="en-US" sz="1050" dirty="0">
                <a:solidFill>
                  <a:schemeClr val="accent6"/>
                </a:solidFill>
              </a:rPr>
              <a:t>広告管理ツール上から取得できるタグには、自動タグ拡張機能のスクリプトは記載されておりませんので、利用される場合は必ず追記をお願いします。</a:t>
            </a:r>
            <a:endParaRPr lang="en-US" altLang="ja-JP" sz="1050" dirty="0">
              <a:solidFill>
                <a:schemeClr val="accent6"/>
              </a:solidFill>
            </a:endParaRPr>
          </a:p>
          <a:p>
            <a:endParaRPr lang="ja-JP" altLang="en-US" sz="1050" dirty="0">
              <a:solidFill>
                <a:schemeClr val="accent6"/>
              </a:solidFill>
            </a:endParaRPr>
          </a:p>
        </p:txBody>
      </p:sp>
      <p:grpSp>
        <p:nvGrpSpPr>
          <p:cNvPr id="19" name="グループ化 18"/>
          <p:cNvGrpSpPr/>
          <p:nvPr/>
        </p:nvGrpSpPr>
        <p:grpSpPr>
          <a:xfrm>
            <a:off x="300000" y="4777176"/>
            <a:ext cx="9332950" cy="1128103"/>
            <a:chOff x="261706" y="4673980"/>
            <a:chExt cx="9332950" cy="881632"/>
          </a:xfrm>
        </p:grpSpPr>
        <p:sp>
          <p:nvSpPr>
            <p:cNvPr id="20" name="テキスト ボックス 19"/>
            <p:cNvSpPr txBox="1"/>
            <p:nvPr/>
          </p:nvSpPr>
          <p:spPr>
            <a:xfrm>
              <a:off x="261706" y="4673980"/>
              <a:ext cx="9332950" cy="577279"/>
            </a:xfrm>
            <a:prstGeom prst="rect">
              <a:avLst/>
            </a:prstGeom>
            <a:solidFill>
              <a:srgbClr val="CCFFFF"/>
            </a:solidFill>
          </p:spPr>
          <p:txBody>
            <a:bodyPr wrap="square" rtlCol="0">
              <a:spAutoFit/>
            </a:bodyPr>
            <a:lstStyle/>
            <a:p>
              <a:r>
                <a:rPr lang="ja-JP" altLang="en-US" sz="1050" dirty="0"/>
                <a:t>　ヒント：</a:t>
              </a:r>
              <a:endParaRPr lang="en-US" altLang="ja-JP" sz="1050" dirty="0"/>
            </a:p>
            <a:p>
              <a:r>
                <a:rPr lang="ja-JP" altLang="en-US" sz="1050" dirty="0"/>
                <a:t>・複数のアカウントを使用している場合でも、「自動タグ拡張機能」のスクリプトは上記の青字部分と同一で問題ありません。</a:t>
              </a:r>
              <a:endParaRPr lang="en-US" altLang="ja-JP" sz="1050" dirty="0"/>
            </a:p>
            <a:p>
              <a:r>
                <a:rPr lang="ja-JP" altLang="en-US" sz="1050" dirty="0"/>
                <a:t>・コンバージョン計測、リターゲティングの両方で使用する場合も、設置</a:t>
              </a:r>
              <a:r>
                <a:rPr lang="ja-JP" altLang="en-US" sz="1050" dirty="0" smtClean="0"/>
                <a:t>するタグ</a:t>
              </a:r>
              <a:r>
                <a:rPr lang="ja-JP" altLang="en-US" sz="1050" dirty="0"/>
                <a:t>は</a:t>
              </a:r>
              <a:r>
                <a:rPr lang="en-US" altLang="ja-JP" sz="1050" dirty="0"/>
                <a:t>1</a:t>
              </a:r>
              <a:r>
                <a:rPr lang="ja-JP" altLang="en-US" sz="1050" dirty="0"/>
                <a:t>ページにつき</a:t>
              </a:r>
              <a:r>
                <a:rPr lang="en-US" altLang="ja-JP" sz="1050" dirty="0"/>
                <a:t>1</a:t>
              </a:r>
              <a:r>
                <a:rPr lang="ja-JP" altLang="en-US" sz="1050" dirty="0"/>
                <a:t>つのみです。</a:t>
              </a:r>
              <a:r>
                <a:rPr lang="en-US" altLang="ja-JP" sz="1050" dirty="0"/>
                <a:t/>
              </a:r>
              <a:br>
                <a:rPr lang="en-US" altLang="ja-JP" sz="1050" dirty="0"/>
              </a:br>
              <a:r>
                <a:rPr lang="ja-JP" altLang="en-US" sz="1050" dirty="0"/>
                <a:t>・</a:t>
              </a:r>
              <a:r>
                <a:rPr lang="en-US" altLang="ja-JP" sz="1050" dirty="0"/>
                <a:t>Yahoo!</a:t>
              </a:r>
              <a:r>
                <a:rPr lang="ja-JP" altLang="en-US" sz="1050" dirty="0"/>
                <a:t>タグマネージャーのタグカタログを利用して実装することも可能です。（次ページ参照）</a:t>
              </a:r>
              <a:endParaRPr lang="en-US" altLang="ja-JP" sz="1050" dirty="0"/>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821" y="5393953"/>
              <a:ext cx="167805" cy="161659"/>
            </a:xfrm>
            <a:prstGeom prst="rect">
              <a:avLst/>
            </a:prstGeom>
          </p:spPr>
        </p:pic>
      </p:grpSp>
      <p:pic>
        <p:nvPicPr>
          <p:cNvPr id="13" name="図 12">
            <a:extLst>
              <a:ext uri="{FF2B5EF4-FFF2-40B4-BE49-F238E27FC236}">
                <a16:creationId xmlns:a16="http://schemas.microsoft.com/office/drawing/2014/main" id="{6127121F-E6BD-4141-9133-84E62CE4E1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4751" y="4804580"/>
            <a:ext cx="155169" cy="143474"/>
          </a:xfrm>
          <a:prstGeom prst="rect">
            <a:avLst/>
          </a:prstGeom>
        </p:spPr>
      </p:pic>
      <p:sp>
        <p:nvSpPr>
          <p:cNvPr id="14" name="フッター プレースホルダー 3">
            <a:extLst>
              <a:ext uri="{FF2B5EF4-FFF2-40B4-BE49-F238E27FC236}">
                <a16:creationId xmlns:a16="http://schemas.microsoft.com/office/drawing/2014/main" id="{1D2E09B9-D1B5-7046-AC76-30F96D1D49F9}"/>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Tree>
    <p:extLst>
      <p:ext uri="{BB962C8B-B14F-4D97-AF65-F5344CB8AC3E}">
        <p14:creationId xmlns:p14="http://schemas.microsoft.com/office/powerpoint/2010/main" val="2740529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C017C012-8DDC-3F46-B97F-82BF17FBBC7E}"/>
              </a:ext>
            </a:extLst>
          </p:cNvPr>
          <p:cNvSpPr>
            <a:spLocks noGrp="1"/>
          </p:cNvSpPr>
          <p:nvPr>
            <p:ph type="title"/>
          </p:nvPr>
        </p:nvSpPr>
        <p:spPr/>
        <p:txBody>
          <a:bodyPr/>
          <a:lstStyle/>
          <a:p>
            <a:r>
              <a:rPr kumimoji="1" lang="ja-JP" altLang="en-US" sz="2000"/>
              <a:t>　　</a:t>
            </a:r>
            <a:r>
              <a:rPr kumimoji="1" lang="en-US" altLang="ja-JP" sz="2000" dirty="0"/>
              <a:t>Yahoo!</a:t>
            </a:r>
            <a:r>
              <a:rPr kumimoji="1" lang="ja-JP" altLang="en-US" sz="2000"/>
              <a:t>タグマネージャーのタグカタログを利用する場合</a:t>
            </a:r>
          </a:p>
        </p:txBody>
      </p:sp>
      <p:sp>
        <p:nvSpPr>
          <p:cNvPr id="20" name="コンテンツ プレースホルダー 19">
            <a:extLst>
              <a:ext uri="{FF2B5EF4-FFF2-40B4-BE49-F238E27FC236}">
                <a16:creationId xmlns:a16="http://schemas.microsoft.com/office/drawing/2014/main" id="{31B6EF4D-3118-1C4E-BFFE-A6F71C345677}"/>
              </a:ext>
            </a:extLst>
          </p:cNvPr>
          <p:cNvSpPr>
            <a:spLocks noGrp="1"/>
          </p:cNvSpPr>
          <p:nvPr>
            <p:ph sz="quarter" idx="13"/>
          </p:nvPr>
        </p:nvSpPr>
        <p:spPr>
          <a:xfrm>
            <a:off x="273050" y="908049"/>
            <a:ext cx="9359900" cy="5400675"/>
          </a:xfrm>
        </p:spPr>
        <p:txBody>
          <a:bodyPr/>
          <a:lstStyle/>
          <a:p>
            <a:pPr>
              <a:lnSpc>
                <a:spcPct val="120000"/>
              </a:lnSpc>
              <a:spcBef>
                <a:spcPts val="0"/>
              </a:spcBef>
            </a:pPr>
            <a:r>
              <a:rPr lang="ja-JP" altLang="en-US" sz="1600" dirty="0"/>
              <a:t>自動タグ拡張機能を</a:t>
            </a:r>
            <a:r>
              <a:rPr lang="en-US" altLang="ja-JP" sz="1600" dirty="0"/>
              <a:t>Yahoo!</a:t>
            </a:r>
            <a:r>
              <a:rPr lang="ja-JP" altLang="en-US" sz="1600" dirty="0"/>
              <a:t>タグマネージャーのタグカタログを利用して導入する場合は、</a:t>
            </a:r>
            <a:endParaRPr lang="en-US" altLang="ja-JP" sz="1600" dirty="0"/>
          </a:p>
          <a:p>
            <a:pPr>
              <a:lnSpc>
                <a:spcPct val="120000"/>
              </a:lnSpc>
              <a:spcBef>
                <a:spcPts val="0"/>
              </a:spcBef>
            </a:pPr>
            <a:r>
              <a:rPr lang="ja-JP" altLang="en-US" sz="1600" dirty="0"/>
              <a:t>以下のようにサービスタグ生成画面の</a:t>
            </a:r>
            <a:r>
              <a:rPr lang="ja-JP" altLang="en-US" sz="1600" dirty="0">
                <a:solidFill>
                  <a:schemeClr val="accent6"/>
                </a:solidFill>
              </a:rPr>
              <a:t>「</a:t>
            </a:r>
            <a:r>
              <a:rPr lang="en-US" altLang="ja-JP" sz="1600" dirty="0">
                <a:solidFill>
                  <a:schemeClr val="accent6"/>
                </a:solidFill>
              </a:rPr>
              <a:t>Cookie</a:t>
            </a:r>
            <a:r>
              <a:rPr lang="ja-JP" altLang="en-US" sz="1600" dirty="0">
                <a:solidFill>
                  <a:schemeClr val="accent6"/>
                </a:solidFill>
              </a:rPr>
              <a:t>プレフィックス有効化パラメータ」</a:t>
            </a:r>
            <a:r>
              <a:rPr lang="ja-JP" altLang="en-US" sz="1600" dirty="0"/>
              <a:t>にスクリプトを</a:t>
            </a:r>
            <a:endParaRPr lang="en-US" altLang="ja-JP" sz="1600" dirty="0"/>
          </a:p>
          <a:p>
            <a:pPr>
              <a:lnSpc>
                <a:spcPct val="120000"/>
              </a:lnSpc>
              <a:spcBef>
                <a:spcPts val="0"/>
              </a:spcBef>
            </a:pPr>
            <a:r>
              <a:rPr lang="ja-JP" altLang="en-US" sz="1600" dirty="0"/>
              <a:t>設定します。</a:t>
            </a:r>
            <a:endParaRPr lang="en-US" altLang="ja-JP" sz="1600" dirty="0"/>
          </a:p>
        </p:txBody>
      </p:sp>
      <p:sp>
        <p:nvSpPr>
          <p:cNvPr id="4" name="フッター プレースホルダー 3">
            <a:extLst>
              <a:ext uri="{FF2B5EF4-FFF2-40B4-BE49-F238E27FC236}">
                <a16:creationId xmlns:a16="http://schemas.microsoft.com/office/drawing/2014/main" id="{B0E88033-6D57-A447-8F0E-38832E8CF3D9}"/>
              </a:ext>
            </a:extLst>
          </p:cNvPr>
          <p:cNvSpPr>
            <a:spLocks noGrp="1"/>
          </p:cNvSpPr>
          <p:nvPr>
            <p:ph type="ftr" sz="quarter" idx="3"/>
          </p:nvPr>
        </p:nvSpPr>
        <p:spPr/>
        <p:txBody>
          <a:bodyPr/>
          <a:lstStyle/>
          <a:p>
            <a:r>
              <a:rPr lang="en-US" dirty="0"/>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E259D690-11DA-3541-8E5F-4F2936AA7072}"/>
              </a:ext>
            </a:extLst>
          </p:cNvPr>
          <p:cNvSpPr>
            <a:spLocks noGrp="1"/>
          </p:cNvSpPr>
          <p:nvPr>
            <p:ph type="sldNum" sz="quarter" idx="4"/>
          </p:nvPr>
        </p:nvSpPr>
        <p:spPr/>
        <p:txBody>
          <a:bodyPr/>
          <a:lstStyle/>
          <a:p>
            <a:fld id="{F9BD7636-22E7-4304-ABE2-16A3D163D5E1}" type="slidenum">
              <a:rPr lang="ja-JP" altLang="en-US" smtClean="0"/>
              <a:pPr/>
              <a:t>26</a:t>
            </a:fld>
            <a:endParaRPr lang="ja-JP" altLang="en-US"/>
          </a:p>
        </p:txBody>
      </p:sp>
      <p:grpSp>
        <p:nvGrpSpPr>
          <p:cNvPr id="7" name="Group 158">
            <a:extLst>
              <a:ext uri="{FF2B5EF4-FFF2-40B4-BE49-F238E27FC236}">
                <a16:creationId xmlns:a16="http://schemas.microsoft.com/office/drawing/2014/main" id="{5FBB2516-9FE3-164A-A41B-1CBB14FFD31E}"/>
              </a:ext>
            </a:extLst>
          </p:cNvPr>
          <p:cNvGrpSpPr>
            <a:grpSpLocks/>
          </p:cNvGrpSpPr>
          <p:nvPr/>
        </p:nvGrpSpPr>
        <p:grpSpPr bwMode="auto">
          <a:xfrm>
            <a:off x="344488" y="197008"/>
            <a:ext cx="410400" cy="410227"/>
            <a:chOff x="2672" y="3897"/>
            <a:chExt cx="460" cy="460"/>
          </a:xfrm>
        </p:grpSpPr>
        <p:sp>
          <p:nvSpPr>
            <p:cNvPr id="8" name="Freeform 159">
              <a:extLst>
                <a:ext uri="{FF2B5EF4-FFF2-40B4-BE49-F238E27FC236}">
                  <a16:creationId xmlns:a16="http://schemas.microsoft.com/office/drawing/2014/main" id="{85B8E114-E543-D048-9FD0-452AAAD34BE7}"/>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0">
              <a:extLst>
                <a:ext uri="{FF2B5EF4-FFF2-40B4-BE49-F238E27FC236}">
                  <a16:creationId xmlns:a16="http://schemas.microsoft.com/office/drawing/2014/main" id="{5B9B4810-5FCB-7D48-B284-8BD9A67E2E4C}"/>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10" name="Freeform 161">
              <a:extLst>
                <a:ext uri="{FF2B5EF4-FFF2-40B4-BE49-F238E27FC236}">
                  <a16:creationId xmlns:a16="http://schemas.microsoft.com/office/drawing/2014/main" id="{F69DC560-23CE-EF40-B538-FE0A98848C63}"/>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9" name="テキスト ボックス 18">
            <a:extLst>
              <a:ext uri="{FF2B5EF4-FFF2-40B4-BE49-F238E27FC236}">
                <a16:creationId xmlns:a16="http://schemas.microsoft.com/office/drawing/2014/main" id="{07156881-3931-C44D-8EEC-B8B002BFF30A}"/>
              </a:ext>
            </a:extLst>
          </p:cNvPr>
          <p:cNvSpPr txBox="1"/>
          <p:nvPr/>
        </p:nvSpPr>
        <p:spPr>
          <a:xfrm>
            <a:off x="272480" y="2010326"/>
            <a:ext cx="7426717" cy="338554"/>
          </a:xfrm>
          <a:prstGeom prst="rect">
            <a:avLst/>
          </a:prstGeom>
          <a:noFill/>
        </p:spPr>
        <p:txBody>
          <a:bodyPr wrap="square" rtlCol="0">
            <a:spAutoFit/>
          </a:bodyPr>
          <a:lstStyle/>
          <a:p>
            <a:r>
              <a:rPr lang="en-US" altLang="ja-JP" sz="1600" b="1" dirty="0"/>
              <a:t>Yahoo!</a:t>
            </a:r>
            <a:r>
              <a:rPr lang="ja-JP" altLang="en-US" sz="1600" b="1"/>
              <a:t>タグマネージャー</a:t>
            </a:r>
            <a:r>
              <a:rPr lang="en-US" altLang="ja-JP" sz="1600" b="1" dirty="0"/>
              <a:t> </a:t>
            </a:r>
            <a:r>
              <a:rPr kumimoji="1" lang="ja-JP" altLang="en-US" sz="1600" b="1"/>
              <a:t>サービスタグ設定画面</a:t>
            </a:r>
            <a:endParaRPr lang="en-US" altLang="ja-JP" sz="1600" b="1" dirty="0"/>
          </a:p>
        </p:txBody>
      </p:sp>
      <p:pic>
        <p:nvPicPr>
          <p:cNvPr id="18" name="図 17">
            <a:extLst>
              <a:ext uri="{FF2B5EF4-FFF2-40B4-BE49-F238E27FC236}">
                <a16:creationId xmlns:a16="http://schemas.microsoft.com/office/drawing/2014/main" id="{923FEBBA-09A8-474C-9CF2-4D86ADF95E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866" y="2348880"/>
            <a:ext cx="4940208" cy="3542600"/>
          </a:xfrm>
          <a:prstGeom prst="rect">
            <a:avLst/>
          </a:prstGeom>
        </p:spPr>
      </p:pic>
      <p:sp>
        <p:nvSpPr>
          <p:cNvPr id="13" name="四角形吹き出し 12">
            <a:extLst>
              <a:ext uri="{FF2B5EF4-FFF2-40B4-BE49-F238E27FC236}">
                <a16:creationId xmlns:a16="http://schemas.microsoft.com/office/drawing/2014/main" id="{7DF93FA3-8146-144D-8E52-6B75C3BA07FC}"/>
              </a:ext>
            </a:extLst>
          </p:cNvPr>
          <p:cNvSpPr/>
          <p:nvPr/>
        </p:nvSpPr>
        <p:spPr>
          <a:xfrm>
            <a:off x="5197221" y="2715439"/>
            <a:ext cx="4439691" cy="3176041"/>
          </a:xfrm>
          <a:prstGeom prst="wedgeRectCallout">
            <a:avLst>
              <a:gd name="adj1" fmla="val -93708"/>
              <a:gd name="adj2" fmla="val 10215"/>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rPr>
              <a:t>「</a:t>
            </a:r>
            <a:r>
              <a:rPr kumimoji="1" lang="ja-JP" altLang="en-US" sz="1400" dirty="0">
                <a:solidFill>
                  <a:schemeClr val="tx1"/>
                </a:solidFill>
              </a:rPr>
              <a:t>サイトジェネラルタグ」の</a:t>
            </a:r>
            <a:endParaRPr kumimoji="1" lang="en-US" altLang="ja-JP" sz="1400" dirty="0">
              <a:solidFill>
                <a:schemeClr val="tx1"/>
              </a:solidFill>
            </a:endParaRPr>
          </a:p>
          <a:p>
            <a:r>
              <a:rPr kumimoji="1" lang="ja-JP" altLang="en-US" sz="1400" dirty="0">
                <a:solidFill>
                  <a:schemeClr val="tx1"/>
                </a:solidFill>
              </a:rPr>
              <a:t>「</a:t>
            </a:r>
            <a:r>
              <a:rPr kumimoji="1" lang="en-US" altLang="ja-JP" sz="1400" dirty="0">
                <a:solidFill>
                  <a:schemeClr val="tx1"/>
                </a:solidFill>
              </a:rPr>
              <a:t>Cookie</a:t>
            </a:r>
            <a:r>
              <a:rPr kumimoji="1" lang="ja-JP" altLang="en-US" sz="1400" dirty="0">
                <a:solidFill>
                  <a:schemeClr val="tx1"/>
                </a:solidFill>
              </a:rPr>
              <a:t>用プレフィックス有効化パラメータ」欄に</a:t>
            </a:r>
            <a:endParaRPr kumimoji="1" lang="en-US" altLang="ja-JP" sz="1400" dirty="0">
              <a:solidFill>
                <a:schemeClr val="tx1"/>
              </a:solidFill>
            </a:endParaRPr>
          </a:p>
          <a:p>
            <a:r>
              <a:rPr lang="en-US" altLang="ja-JP" sz="1400" dirty="0" err="1">
                <a:solidFill>
                  <a:schemeClr val="accent5">
                    <a:lumMod val="60000"/>
                    <a:lumOff val="40000"/>
                  </a:schemeClr>
                </a:solidFill>
              </a:rPr>
              <a:t>ytag</a:t>
            </a:r>
            <a:r>
              <a:rPr lang="en-US" altLang="ja-JP" sz="1400" dirty="0">
                <a:solidFill>
                  <a:schemeClr val="accent5">
                    <a:lumMod val="60000"/>
                    <a:lumOff val="40000"/>
                  </a:schemeClr>
                </a:solidFill>
              </a:rPr>
              <a:t>({"type":"</a:t>
            </a:r>
            <a:r>
              <a:rPr lang="en-US" altLang="ja-JP" sz="1400" dirty="0" err="1">
                <a:solidFill>
                  <a:schemeClr val="accent5">
                    <a:lumMod val="60000"/>
                    <a:lumOff val="40000"/>
                  </a:schemeClr>
                </a:solidFill>
              </a:rPr>
              <a:t>ycl_cookie</a:t>
            </a:r>
            <a:r>
              <a:rPr lang="en-US" altLang="ja-JP" sz="1400" dirty="0">
                <a:solidFill>
                  <a:schemeClr val="accent5">
                    <a:lumMod val="60000"/>
                    <a:lumOff val="40000"/>
                  </a:schemeClr>
                </a:solidFill>
              </a:rPr>
              <a:t>"});</a:t>
            </a:r>
          </a:p>
          <a:p>
            <a:r>
              <a:rPr lang="en-US" altLang="ja-JP" sz="1400" dirty="0" err="1">
                <a:solidFill>
                  <a:schemeClr val="accent5">
                    <a:lumMod val="60000"/>
                    <a:lumOff val="40000"/>
                  </a:schemeClr>
                </a:solidFill>
              </a:rPr>
              <a:t>ytag</a:t>
            </a:r>
            <a:r>
              <a:rPr lang="en-US" altLang="ja-JP" sz="1400" dirty="0">
                <a:solidFill>
                  <a:schemeClr val="accent5">
                    <a:lumMod val="60000"/>
                    <a:lumOff val="40000"/>
                  </a:schemeClr>
                </a:solidFill>
              </a:rPr>
              <a:t>({"type":"</a:t>
            </a:r>
            <a:r>
              <a:rPr lang="en-US" altLang="ja-JP" sz="1400" dirty="0" err="1">
                <a:solidFill>
                  <a:schemeClr val="accent5">
                    <a:lumMod val="60000"/>
                    <a:lumOff val="40000"/>
                  </a:schemeClr>
                </a:solidFill>
              </a:rPr>
              <a:t>ycl_cookie_extended</a:t>
            </a:r>
            <a:r>
              <a:rPr lang="en-US" altLang="ja-JP" sz="1400" dirty="0">
                <a:solidFill>
                  <a:schemeClr val="accent5">
                    <a:lumMod val="60000"/>
                    <a:lumOff val="40000"/>
                  </a:schemeClr>
                </a:solidFill>
              </a:rPr>
              <a:t>"});</a:t>
            </a:r>
          </a:p>
          <a:p>
            <a:r>
              <a:rPr kumimoji="1" lang="ja-JP" altLang="en-US" sz="1400" dirty="0" err="1">
                <a:solidFill>
                  <a:schemeClr val="tx1"/>
                </a:solidFill>
              </a:rPr>
              <a:t>と追</a:t>
            </a:r>
            <a:r>
              <a:rPr kumimoji="1" lang="ja-JP" altLang="en-US" sz="1400" dirty="0">
                <a:solidFill>
                  <a:schemeClr val="tx1"/>
                </a:solidFill>
              </a:rPr>
              <a:t>記します。</a:t>
            </a:r>
            <a:endParaRPr kumimoji="1" lang="en-US" altLang="ja-JP" sz="1400" dirty="0">
              <a:solidFill>
                <a:schemeClr val="tx1"/>
              </a:solidFill>
            </a:endParaRPr>
          </a:p>
          <a:p>
            <a:endParaRPr kumimoji="1" lang="en-US" altLang="ja-JP" sz="1400" b="1" dirty="0">
              <a:solidFill>
                <a:schemeClr val="tx1"/>
              </a:solidFill>
            </a:endParaRPr>
          </a:p>
          <a:p>
            <a:r>
              <a:rPr lang="en-US" altLang="ja-JP" sz="1400" dirty="0">
                <a:solidFill>
                  <a:schemeClr val="tx1"/>
                </a:solidFill>
              </a:rPr>
              <a:t>-------------------------------------------------</a:t>
            </a:r>
          </a:p>
          <a:p>
            <a:endParaRPr kumimoji="1" lang="en-US" altLang="ja-JP" sz="1400" dirty="0">
              <a:solidFill>
                <a:schemeClr val="tx1"/>
              </a:solidFill>
            </a:endParaRPr>
          </a:p>
          <a:p>
            <a:r>
              <a:rPr lang="en-US" altLang="ja-JP" sz="1400" dirty="0">
                <a:solidFill>
                  <a:schemeClr val="bg1">
                    <a:lumMod val="65000"/>
                  </a:schemeClr>
                </a:solidFill>
              </a:rPr>
              <a:t>※2019</a:t>
            </a:r>
            <a:r>
              <a:rPr lang="ja-JP" altLang="en-US" sz="1400" dirty="0">
                <a:solidFill>
                  <a:schemeClr val="bg1">
                    <a:lumMod val="65000"/>
                  </a:schemeClr>
                </a:solidFill>
              </a:rPr>
              <a:t>年</a:t>
            </a:r>
            <a:r>
              <a:rPr lang="en-US" altLang="ja-JP" sz="1400" dirty="0">
                <a:solidFill>
                  <a:schemeClr val="bg1">
                    <a:lumMod val="65000"/>
                  </a:schemeClr>
                </a:solidFill>
              </a:rPr>
              <a:t>7</a:t>
            </a:r>
            <a:r>
              <a:rPr lang="ja-JP" altLang="en-US" sz="1400" dirty="0">
                <a:solidFill>
                  <a:schemeClr val="bg1">
                    <a:lumMod val="65000"/>
                  </a:schemeClr>
                </a:solidFill>
              </a:rPr>
              <a:t>月</a:t>
            </a:r>
            <a:r>
              <a:rPr lang="en-US" altLang="ja-JP" sz="1400" dirty="0">
                <a:solidFill>
                  <a:schemeClr val="bg1">
                    <a:lumMod val="65000"/>
                  </a:schemeClr>
                </a:solidFill>
              </a:rPr>
              <a:t>10</a:t>
            </a:r>
            <a:r>
              <a:rPr lang="ja-JP" altLang="en-US" sz="1400" dirty="0">
                <a:solidFill>
                  <a:schemeClr val="bg1">
                    <a:lumMod val="65000"/>
                  </a:schemeClr>
                </a:solidFill>
              </a:rPr>
              <a:t>日以前にご案内していました「複数アカウント用パラメータ」欄に値を入力している場合は、下記となります。</a:t>
            </a:r>
            <a:r>
              <a:rPr lang="en-US" altLang="ja-JP" sz="1400" dirty="0" err="1">
                <a:solidFill>
                  <a:schemeClr val="accent5">
                    <a:lumMod val="60000"/>
                    <a:lumOff val="40000"/>
                  </a:schemeClr>
                </a:solidFill>
              </a:rPr>
              <a:t>ytag</a:t>
            </a:r>
            <a:r>
              <a:rPr lang="en-US" altLang="ja-JP" sz="1400" dirty="0">
                <a:solidFill>
                  <a:schemeClr val="accent5">
                    <a:lumMod val="60000"/>
                    <a:lumOff val="40000"/>
                  </a:schemeClr>
                </a:solidFill>
              </a:rPr>
              <a:t>({"type":"</a:t>
            </a:r>
            <a:r>
              <a:rPr lang="en-US" altLang="ja-JP" sz="1400" dirty="0" err="1">
                <a:solidFill>
                  <a:schemeClr val="accent5">
                    <a:lumMod val="60000"/>
                    <a:lumOff val="40000"/>
                  </a:schemeClr>
                </a:solidFill>
              </a:rPr>
              <a:t>ycl_cookie_extended</a:t>
            </a:r>
            <a:r>
              <a:rPr lang="en-US" altLang="ja-JP" sz="1400" dirty="0">
                <a:solidFill>
                  <a:schemeClr val="accent5">
                    <a:lumMod val="60000"/>
                    <a:lumOff val="40000"/>
                  </a:schemeClr>
                </a:solidFill>
              </a:rPr>
              <a:t>"});</a:t>
            </a:r>
            <a:endParaRPr kumimoji="1" lang="en-US" altLang="ja-JP" sz="1400" dirty="0">
              <a:solidFill>
                <a:schemeClr val="accent5">
                  <a:lumMod val="60000"/>
                  <a:lumOff val="40000"/>
                </a:schemeClr>
              </a:solidFill>
            </a:endParaRPr>
          </a:p>
          <a:p>
            <a:endParaRPr lang="en-US" altLang="ja-JP" sz="1200" dirty="0">
              <a:solidFill>
                <a:schemeClr val="tx1"/>
              </a:solidFill>
            </a:endParaRPr>
          </a:p>
          <a:p>
            <a:r>
              <a:rPr lang="ja-JP" altLang="en-US" sz="1200" dirty="0">
                <a:solidFill>
                  <a:schemeClr val="accent6"/>
                </a:solidFill>
              </a:rPr>
              <a:t>（</a:t>
            </a:r>
            <a:r>
              <a:rPr lang="en-US" altLang="ja-JP" sz="1200" dirty="0">
                <a:solidFill>
                  <a:schemeClr val="accent6"/>
                </a:solidFill>
              </a:rPr>
              <a:t>1</a:t>
            </a:r>
            <a:r>
              <a:rPr lang="ja-JP" altLang="en-US" sz="1200" dirty="0">
                <a:solidFill>
                  <a:schemeClr val="accent6"/>
                </a:solidFill>
              </a:rPr>
              <a:t>行目の</a:t>
            </a:r>
            <a:r>
              <a:rPr lang="en-US" altLang="ja-JP" sz="1200" dirty="0" err="1">
                <a:solidFill>
                  <a:schemeClr val="accent6"/>
                </a:solidFill>
              </a:rPr>
              <a:t>ytag</a:t>
            </a:r>
            <a:r>
              <a:rPr lang="en-US" altLang="ja-JP" sz="1200" dirty="0">
                <a:solidFill>
                  <a:schemeClr val="accent6"/>
                </a:solidFill>
              </a:rPr>
              <a:t>({"type":"</a:t>
            </a:r>
            <a:r>
              <a:rPr lang="en-US" altLang="ja-JP" sz="1200" dirty="0" err="1">
                <a:solidFill>
                  <a:schemeClr val="accent6"/>
                </a:solidFill>
              </a:rPr>
              <a:t>ycl_cookie</a:t>
            </a:r>
            <a:r>
              <a:rPr lang="en-US" altLang="ja-JP" sz="1200" dirty="0">
                <a:solidFill>
                  <a:schemeClr val="accent6"/>
                </a:solidFill>
              </a:rPr>
              <a:t>"});</a:t>
            </a:r>
            <a:r>
              <a:rPr lang="ja-JP" altLang="en-US" sz="1200" dirty="0">
                <a:solidFill>
                  <a:schemeClr val="accent6"/>
                </a:solidFill>
              </a:rPr>
              <a:t>は不要です）</a:t>
            </a:r>
            <a:endParaRPr kumimoji="1" lang="en-US" altLang="ja-JP" sz="1400" dirty="0">
              <a:solidFill>
                <a:schemeClr val="accent6"/>
              </a:solidFill>
            </a:endParaRPr>
          </a:p>
        </p:txBody>
      </p:sp>
    </p:spTree>
    <p:extLst>
      <p:ext uri="{BB962C8B-B14F-4D97-AF65-F5344CB8AC3E}">
        <p14:creationId xmlns:p14="http://schemas.microsoft.com/office/powerpoint/2010/main" val="3634774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27</a:t>
            </a:fld>
            <a:endParaRPr lang="ja-JP" altLang="en-US"/>
          </a:p>
        </p:txBody>
      </p:sp>
      <p:grpSp>
        <p:nvGrpSpPr>
          <p:cNvPr id="6" name="Group 158">
            <a:extLst>
              <a:ext uri="{FF2B5EF4-FFF2-40B4-BE49-F238E27FC236}">
                <a16:creationId xmlns:a16="http://schemas.microsoft.com/office/drawing/2014/main" id="{5FBB2516-9FE3-164A-A41B-1CBB14FFD31E}"/>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85B8E114-E543-D048-9FD0-452AAAD34BE7}"/>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5B9B4810-5FCB-7D48-B284-8BD9A67E2E4C}"/>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F69DC560-23CE-EF40-B538-FE0A98848C63}"/>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2" name="タイトル 1">
            <a:extLst>
              <a:ext uri="{FF2B5EF4-FFF2-40B4-BE49-F238E27FC236}">
                <a16:creationId xmlns:a16="http://schemas.microsoft.com/office/drawing/2014/main" id="{C017C012-8DDC-3F46-B97F-82BF17FBBC7E}"/>
              </a:ext>
            </a:extLst>
          </p:cNvPr>
          <p:cNvSpPr>
            <a:spLocks noGrp="1"/>
          </p:cNvSpPr>
          <p:nvPr>
            <p:ph type="title"/>
          </p:nvPr>
        </p:nvSpPr>
        <p:spPr>
          <a:xfrm>
            <a:off x="272480" y="188640"/>
            <a:ext cx="7992888" cy="432048"/>
          </a:xfrm>
        </p:spPr>
        <p:txBody>
          <a:bodyPr/>
          <a:lstStyle/>
          <a:p>
            <a:r>
              <a:rPr kumimoji="1" lang="ja-JP" altLang="en-US" sz="2000" dirty="0"/>
              <a:t>　　</a:t>
            </a:r>
            <a:r>
              <a:rPr kumimoji="1" lang="en-US" altLang="ja-JP" sz="2000" dirty="0"/>
              <a:t>Yahoo!</a:t>
            </a:r>
            <a:r>
              <a:rPr kumimoji="1" lang="ja-JP" altLang="en-US" sz="2000" dirty="0"/>
              <a:t>タグマネージャーのタグカタログを利用する場合</a:t>
            </a:r>
          </a:p>
        </p:txBody>
      </p:sp>
      <p:sp>
        <p:nvSpPr>
          <p:cNvPr id="13" name="コンテンツ プレースホルダー 19">
            <a:extLst>
              <a:ext uri="{FF2B5EF4-FFF2-40B4-BE49-F238E27FC236}">
                <a16:creationId xmlns:a16="http://schemas.microsoft.com/office/drawing/2014/main" id="{31B6EF4D-3118-1C4E-BFFE-A6F71C345677}"/>
              </a:ext>
            </a:extLst>
          </p:cNvPr>
          <p:cNvSpPr>
            <a:spLocks noGrp="1"/>
          </p:cNvSpPr>
          <p:nvPr>
            <p:ph sz="quarter" idx="13"/>
          </p:nvPr>
        </p:nvSpPr>
        <p:spPr>
          <a:xfrm>
            <a:off x="273050" y="908049"/>
            <a:ext cx="9504486" cy="5400675"/>
          </a:xfrm>
        </p:spPr>
        <p:txBody>
          <a:bodyPr/>
          <a:lstStyle/>
          <a:p>
            <a:pPr>
              <a:lnSpc>
                <a:spcPct val="120000"/>
              </a:lnSpc>
              <a:spcBef>
                <a:spcPts val="0"/>
              </a:spcBef>
            </a:pPr>
            <a:r>
              <a:rPr lang="ja-JP" altLang="en-US" sz="1600" dirty="0"/>
              <a:t>前ページの「</a:t>
            </a:r>
            <a:r>
              <a:rPr lang="en-US" altLang="ja-JP" sz="1600" dirty="0"/>
              <a:t>Cookie</a:t>
            </a:r>
            <a:r>
              <a:rPr lang="ja-JP" altLang="en-US" sz="1600" dirty="0"/>
              <a:t>用プレフィックス有効化パラメータ」欄にて、「複数アカウント用パラメータ」</a:t>
            </a:r>
            <a:endParaRPr lang="en-US" altLang="ja-JP" sz="1600" dirty="0"/>
          </a:p>
          <a:p>
            <a:pPr>
              <a:lnSpc>
                <a:spcPct val="120000"/>
              </a:lnSpc>
              <a:spcBef>
                <a:spcPts val="0"/>
              </a:spcBef>
            </a:pPr>
            <a:r>
              <a:rPr lang="ja-JP" altLang="en-US" sz="1600" dirty="0"/>
              <a:t>欄に値を入力している場合の記載の注意点を記載しておりますが、設定状況ごとの</a:t>
            </a:r>
            <a:endParaRPr lang="en-US" altLang="ja-JP" sz="1600" dirty="0"/>
          </a:p>
          <a:p>
            <a:pPr>
              <a:lnSpc>
                <a:spcPct val="120000"/>
              </a:lnSpc>
              <a:spcBef>
                <a:spcPts val="0"/>
              </a:spcBef>
            </a:pPr>
            <a:r>
              <a:rPr lang="ja-JP" altLang="en-US" sz="1600" dirty="0"/>
              <a:t>「</a:t>
            </a:r>
            <a:r>
              <a:rPr lang="en-US" altLang="ja-JP" sz="1600" dirty="0"/>
              <a:t>Cookie</a:t>
            </a:r>
            <a:r>
              <a:rPr lang="ja-JP" altLang="en-US" sz="1600" dirty="0"/>
              <a:t>用プレフィックス有効化パラメータ」欄に入力する値は以下の通りです。</a:t>
            </a:r>
            <a:endParaRPr lang="en-US" altLang="ja-JP" sz="1600" dirty="0"/>
          </a:p>
        </p:txBody>
      </p:sp>
      <p:graphicFrame>
        <p:nvGraphicFramePr>
          <p:cNvPr id="15" name="表 14">
            <a:extLst>
              <a:ext uri="{FF2B5EF4-FFF2-40B4-BE49-F238E27FC236}">
                <a16:creationId xmlns:a16="http://schemas.microsoft.com/office/drawing/2014/main" id="{5B8A2381-3512-9042-BC02-9957DEF28C22}"/>
              </a:ext>
            </a:extLst>
          </p:cNvPr>
          <p:cNvGraphicFramePr>
            <a:graphicFrameLocks noGrp="1"/>
          </p:cNvGraphicFramePr>
          <p:nvPr>
            <p:extLst>
              <p:ext uri="{D42A27DB-BD31-4B8C-83A1-F6EECF244321}">
                <p14:modId xmlns:p14="http://schemas.microsoft.com/office/powerpoint/2010/main" val="3264191726"/>
              </p:ext>
            </p:extLst>
          </p:nvPr>
        </p:nvGraphicFramePr>
        <p:xfrm>
          <a:off x="272480" y="2348880"/>
          <a:ext cx="9369424" cy="3000335"/>
        </p:xfrm>
        <a:graphic>
          <a:graphicData uri="http://schemas.openxmlformats.org/drawingml/2006/table">
            <a:tbl>
              <a:tblPr firstRow="1">
                <a:tableStyleId>{F5AB1C69-6EDB-4FF4-983F-18BD219EF322}</a:tableStyleId>
              </a:tblPr>
              <a:tblGrid>
                <a:gridCol w="2448272">
                  <a:extLst>
                    <a:ext uri="{9D8B030D-6E8A-4147-A177-3AD203B41FA5}">
                      <a16:colId xmlns:a16="http://schemas.microsoft.com/office/drawing/2014/main" val="894466701"/>
                    </a:ext>
                  </a:extLst>
                </a:gridCol>
                <a:gridCol w="2232248">
                  <a:extLst>
                    <a:ext uri="{9D8B030D-6E8A-4147-A177-3AD203B41FA5}">
                      <a16:colId xmlns:a16="http://schemas.microsoft.com/office/drawing/2014/main" val="4014195783"/>
                    </a:ext>
                  </a:extLst>
                </a:gridCol>
                <a:gridCol w="4688904">
                  <a:extLst>
                    <a:ext uri="{9D8B030D-6E8A-4147-A177-3AD203B41FA5}">
                      <a16:colId xmlns:a16="http://schemas.microsoft.com/office/drawing/2014/main" val="1798535960"/>
                    </a:ext>
                  </a:extLst>
                </a:gridCol>
              </a:tblGrid>
              <a:tr h="600067">
                <a:tc>
                  <a:txBody>
                    <a:bodyPr/>
                    <a:lstStyle/>
                    <a:p>
                      <a:pPr algn="ctr"/>
                      <a:r>
                        <a:rPr kumimoji="1" lang="ja-JP" altLang="en-US" sz="1200" b="1" dirty="0"/>
                        <a:t>スポンサードサーチの</a:t>
                      </a:r>
                      <a:endParaRPr kumimoji="1" lang="en-US" altLang="ja-JP" sz="1200" b="1" dirty="0"/>
                    </a:p>
                    <a:p>
                      <a:pPr algn="ctr"/>
                      <a:r>
                        <a:rPr kumimoji="1" lang="ja-JP" altLang="en-US" sz="1200" b="1" dirty="0"/>
                        <a:t>サイトジェネラルタグ設定状況</a:t>
                      </a:r>
                      <a:endParaRPr kumimoji="1" lang="ja-JP" altLang="en-US" sz="1200" b="0" dirty="0"/>
                    </a:p>
                  </a:txBody>
                  <a:tcPr anchor="ctr"/>
                </a:tc>
                <a:tc>
                  <a:txBody>
                    <a:bodyPr/>
                    <a:lstStyle/>
                    <a:p>
                      <a:pPr algn="ctr"/>
                      <a:r>
                        <a:rPr kumimoji="1" lang="en-US" altLang="ja-JP" sz="1200" b="1" dirty="0"/>
                        <a:t>YDN</a:t>
                      </a:r>
                      <a:r>
                        <a:rPr kumimoji="1" lang="ja-JP" altLang="en-US" sz="1200" b="1" dirty="0"/>
                        <a:t>の自動タグ拡張機能</a:t>
                      </a:r>
                      <a:endParaRPr kumimoji="1" lang="en-US" altLang="ja-JP" sz="1200" b="1" dirty="0"/>
                    </a:p>
                    <a:p>
                      <a:pPr algn="ctr"/>
                      <a:r>
                        <a:rPr kumimoji="1" lang="ja-JP" altLang="en-US" sz="1200" b="1" dirty="0"/>
                        <a:t>設定有無</a:t>
                      </a:r>
                      <a:endParaRPr kumimoji="1" lang="ja-JP" altLang="en-US" sz="1200" b="0" dirty="0"/>
                    </a:p>
                  </a:txBody>
                  <a:tcPr anchor="ctr"/>
                </a:tc>
                <a:tc>
                  <a:txBody>
                    <a:bodyPr/>
                    <a:lstStyle/>
                    <a:p>
                      <a:r>
                        <a:rPr kumimoji="1" lang="ja-JP" altLang="en-US" sz="1200" b="0" dirty="0"/>
                        <a:t>「</a:t>
                      </a:r>
                      <a:r>
                        <a:rPr lang="en-US" altLang="ja-JP" sz="1200" dirty="0"/>
                        <a:t>Cookie</a:t>
                      </a:r>
                      <a:r>
                        <a:rPr lang="ja-JP" altLang="en-US" sz="1200" dirty="0"/>
                        <a:t>用プレフィックス有効化パラメータ」欄に入力する値</a:t>
                      </a:r>
                      <a:endParaRPr kumimoji="1" lang="ja-JP" altLang="en-US" sz="1200" b="0" dirty="0"/>
                    </a:p>
                  </a:txBody>
                  <a:tcPr anchor="ctr">
                    <a:solidFill>
                      <a:schemeClr val="accent6"/>
                    </a:solidFill>
                  </a:tcPr>
                </a:tc>
                <a:extLst>
                  <a:ext uri="{0D108BD9-81ED-4DB2-BD59-A6C34878D82A}">
                    <a16:rowId xmlns:a16="http://schemas.microsoft.com/office/drawing/2014/main" val="682651376"/>
                  </a:ext>
                </a:extLst>
              </a:tr>
              <a:tr h="600067">
                <a:tc rowSpan="2">
                  <a:txBody>
                    <a:bodyPr/>
                    <a:lstStyle/>
                    <a:p>
                      <a:pPr algn="ctr"/>
                      <a:r>
                        <a:rPr kumimoji="1" lang="ja-JP" altLang="en-US" sz="1200" b="1" u="sng" dirty="0"/>
                        <a:t>アカウントが</a:t>
                      </a:r>
                      <a:r>
                        <a:rPr kumimoji="1" lang="en-US" altLang="ja-JP" sz="1200" b="1" u="sng" dirty="0"/>
                        <a:t>1</a:t>
                      </a:r>
                      <a:r>
                        <a:rPr kumimoji="1" lang="ja-JP" altLang="en-US" sz="1200" b="1" u="sng" dirty="0"/>
                        <a:t>つ場合の設定</a:t>
                      </a:r>
                    </a:p>
                  </a:txBody>
                  <a:tcPr anchor="ctr"/>
                </a:tc>
                <a:tc>
                  <a:txBody>
                    <a:bodyPr/>
                    <a:lstStyle/>
                    <a:p>
                      <a:pPr algn="ctr"/>
                      <a:r>
                        <a:rPr kumimoji="1" lang="ja-JP" altLang="en-US" sz="1200" dirty="0">
                          <a:latin typeface="+mn-ea"/>
                          <a:ea typeface="+mn-ea"/>
                        </a:rPr>
                        <a:t>無</a:t>
                      </a:r>
                    </a:p>
                  </a:txBody>
                  <a:tcPr anchor="ctr"/>
                </a:tc>
                <a:tc>
                  <a:txBody>
                    <a:bodyPr/>
                    <a:lstStyle/>
                    <a:p>
                      <a:pPr algn="ctr"/>
                      <a:r>
                        <a:rPr kumimoji="1" lang="ja-JP" altLang="en-US" sz="1000" dirty="0">
                          <a:latin typeface="+mn-ea"/>
                          <a:ea typeface="+mn-ea"/>
                        </a:rPr>
                        <a:t>値の入力は</a:t>
                      </a:r>
                      <a:r>
                        <a:rPr kumimoji="1" lang="ja-JP" altLang="en-US" sz="1000" dirty="0" err="1">
                          <a:latin typeface="+mn-ea"/>
                          <a:ea typeface="+mn-ea"/>
                        </a:rPr>
                        <a:t>無し</a:t>
                      </a:r>
                      <a:endParaRPr kumimoji="1" lang="ja-JP" altLang="en-US" sz="1000" dirty="0">
                        <a:latin typeface="+mn-ea"/>
                        <a:ea typeface="+mn-ea"/>
                      </a:endParaRPr>
                    </a:p>
                  </a:txBody>
                  <a:tcPr anchor="ctr"/>
                </a:tc>
                <a:extLst>
                  <a:ext uri="{0D108BD9-81ED-4DB2-BD59-A6C34878D82A}">
                    <a16:rowId xmlns:a16="http://schemas.microsoft.com/office/drawing/2014/main" val="3462071953"/>
                  </a:ext>
                </a:extLst>
              </a:tr>
              <a:tr h="600067">
                <a:tc vMerge="1">
                  <a:txBody>
                    <a:bodyPr/>
                    <a:lstStyle/>
                    <a:p>
                      <a:pPr algn="ctr"/>
                      <a:endParaRPr kumimoji="1" lang="ja-JP" altLang="en-US" sz="1200" dirty="0"/>
                    </a:p>
                  </a:txBody>
                  <a:tcPr anchor="ctr"/>
                </a:tc>
                <a:tc>
                  <a:txBody>
                    <a:bodyPr/>
                    <a:lstStyle/>
                    <a:p>
                      <a:pPr algn="ctr"/>
                      <a:r>
                        <a:rPr kumimoji="1" lang="ja-JP" altLang="en-US" sz="1200" dirty="0">
                          <a:latin typeface="+mn-ea"/>
                          <a:ea typeface="+mn-ea"/>
                        </a:rPr>
                        <a:t>有</a:t>
                      </a:r>
                    </a:p>
                  </a:txBody>
                  <a:tcPr anchor="ctr"/>
                </a:tc>
                <a:tc>
                  <a:txBody>
                    <a:bodyPr/>
                    <a:lstStyle/>
                    <a:p>
                      <a:pPr algn="l"/>
                      <a:r>
                        <a:rPr kumimoji="1" lang="en-US" altLang="ja-JP" sz="1000" dirty="0" err="1">
                          <a:latin typeface="+mn-ea"/>
                          <a:ea typeface="+mn-ea"/>
                        </a:rPr>
                        <a:t>ytag</a:t>
                      </a:r>
                      <a:r>
                        <a:rPr kumimoji="1" lang="en-US" altLang="ja-JP" sz="1000" dirty="0">
                          <a:latin typeface="+mn-ea"/>
                          <a:ea typeface="+mn-ea"/>
                        </a:rPr>
                        <a:t>({"type":"</a:t>
                      </a:r>
                      <a:r>
                        <a:rPr kumimoji="1" lang="en-US" altLang="ja-JP" sz="1000" dirty="0" err="1">
                          <a:latin typeface="+mn-ea"/>
                          <a:ea typeface="+mn-ea"/>
                        </a:rPr>
                        <a:t>ycl_cookie</a:t>
                      </a:r>
                      <a:r>
                        <a:rPr kumimoji="1" lang="en-US" altLang="ja-JP" sz="1000" dirty="0">
                          <a:latin typeface="+mn-ea"/>
                          <a:ea typeface="+mn-ea"/>
                        </a:rPr>
                        <a:t>"});</a:t>
                      </a:r>
                      <a:r>
                        <a:rPr kumimoji="1" lang="ja-JP" altLang="en-US" sz="1000" dirty="0">
                          <a:latin typeface="+mn-ea"/>
                          <a:ea typeface="+mn-ea"/>
                        </a:rPr>
                        <a:t>　</a:t>
                      </a:r>
                    </a:p>
                    <a:p>
                      <a:pPr algn="l"/>
                      <a:r>
                        <a:rPr kumimoji="1" lang="en-US" altLang="ja-JP" sz="1000" dirty="0" err="1">
                          <a:latin typeface="+mn-ea"/>
                          <a:ea typeface="+mn-ea"/>
                        </a:rPr>
                        <a:t>ytag</a:t>
                      </a:r>
                      <a:r>
                        <a:rPr kumimoji="1" lang="en-US" altLang="ja-JP" sz="1000" dirty="0">
                          <a:latin typeface="+mn-ea"/>
                          <a:ea typeface="+mn-ea"/>
                        </a:rPr>
                        <a:t>({"type":"</a:t>
                      </a:r>
                      <a:r>
                        <a:rPr kumimoji="1" lang="en-US" altLang="ja-JP" sz="1000" dirty="0" err="1">
                          <a:latin typeface="+mn-ea"/>
                          <a:ea typeface="+mn-ea"/>
                        </a:rPr>
                        <a:t>ycl_cookie_extended</a:t>
                      </a:r>
                      <a:r>
                        <a:rPr kumimoji="1" lang="en-US" altLang="ja-JP" sz="1000" dirty="0">
                          <a:latin typeface="+mn-ea"/>
                          <a:ea typeface="+mn-ea"/>
                        </a:rPr>
                        <a:t>"});</a:t>
                      </a:r>
                      <a:r>
                        <a:rPr kumimoji="1" lang="ja-JP" altLang="en-US" sz="1200" dirty="0">
                          <a:latin typeface="+mn-ea"/>
                          <a:ea typeface="+mn-ea"/>
                        </a:rPr>
                        <a:t>　</a:t>
                      </a:r>
                    </a:p>
                  </a:txBody>
                  <a:tcPr anchor="ctr"/>
                </a:tc>
                <a:extLst>
                  <a:ext uri="{0D108BD9-81ED-4DB2-BD59-A6C34878D82A}">
                    <a16:rowId xmlns:a16="http://schemas.microsoft.com/office/drawing/2014/main" val="10002"/>
                  </a:ext>
                </a:extLst>
              </a:tr>
              <a:tr h="600067">
                <a:tc rowSpan="2">
                  <a:txBody>
                    <a:bodyPr/>
                    <a:lstStyle/>
                    <a:p>
                      <a:pPr algn="ctr"/>
                      <a:r>
                        <a:rPr lang="en-US" altLang="ja-JP" sz="1000" dirty="0">
                          <a:solidFill>
                            <a:schemeClr val="bg1">
                              <a:lumMod val="65000"/>
                            </a:schemeClr>
                          </a:solidFill>
                        </a:rPr>
                        <a:t>※2019</a:t>
                      </a:r>
                      <a:r>
                        <a:rPr lang="ja-JP" altLang="en-US" sz="1000" dirty="0">
                          <a:solidFill>
                            <a:schemeClr val="bg1">
                              <a:lumMod val="65000"/>
                            </a:schemeClr>
                          </a:solidFill>
                        </a:rPr>
                        <a:t>年</a:t>
                      </a:r>
                      <a:r>
                        <a:rPr lang="en-US" altLang="ja-JP" sz="1000" dirty="0">
                          <a:solidFill>
                            <a:schemeClr val="bg1">
                              <a:lumMod val="65000"/>
                            </a:schemeClr>
                          </a:solidFill>
                        </a:rPr>
                        <a:t>7</a:t>
                      </a:r>
                      <a:r>
                        <a:rPr lang="ja-JP" altLang="en-US" sz="1000" dirty="0">
                          <a:solidFill>
                            <a:schemeClr val="bg1">
                              <a:lumMod val="65000"/>
                            </a:schemeClr>
                          </a:solidFill>
                        </a:rPr>
                        <a:t>月</a:t>
                      </a:r>
                      <a:r>
                        <a:rPr lang="en-US" altLang="ja-JP" sz="1000" dirty="0">
                          <a:solidFill>
                            <a:schemeClr val="bg1">
                              <a:lumMod val="65000"/>
                            </a:schemeClr>
                          </a:solidFill>
                        </a:rPr>
                        <a:t>10</a:t>
                      </a:r>
                      <a:r>
                        <a:rPr lang="ja-JP" altLang="en-US" sz="1000" dirty="0">
                          <a:solidFill>
                            <a:schemeClr val="bg1">
                              <a:lumMod val="65000"/>
                            </a:schemeClr>
                          </a:solidFill>
                        </a:rPr>
                        <a:t>日以前に</a:t>
                      </a:r>
                      <a:endParaRPr lang="en-US" altLang="ja-JP" sz="1000" dirty="0">
                        <a:solidFill>
                          <a:schemeClr val="bg1">
                            <a:lumMod val="65000"/>
                          </a:schemeClr>
                        </a:solidFill>
                      </a:endParaRPr>
                    </a:p>
                    <a:p>
                      <a:pPr algn="ctr"/>
                      <a:r>
                        <a:rPr lang="ja-JP" altLang="en-US" sz="1000" dirty="0">
                          <a:solidFill>
                            <a:schemeClr val="bg1">
                              <a:lumMod val="65000"/>
                            </a:schemeClr>
                          </a:solidFill>
                        </a:rPr>
                        <a:t>ご案内していました</a:t>
                      </a:r>
                      <a:endParaRPr lang="en-US" altLang="ja-JP" sz="1000" dirty="0">
                        <a:solidFill>
                          <a:schemeClr val="bg1">
                            <a:lumMod val="65000"/>
                          </a:schemeClr>
                        </a:solidFill>
                      </a:endParaRPr>
                    </a:p>
                    <a:p>
                      <a:pPr algn="ctr"/>
                      <a:r>
                        <a:rPr kumimoji="1" lang="ja-JP" altLang="en-US" sz="1200" b="1" u="sng" dirty="0">
                          <a:solidFill>
                            <a:schemeClr val="bg1">
                              <a:lumMod val="65000"/>
                            </a:schemeClr>
                          </a:solidFill>
                        </a:rPr>
                        <a:t>アカウントが複数の場合の設定</a:t>
                      </a:r>
                    </a:p>
                  </a:txBody>
                  <a:tcPr anchor="ctr"/>
                </a:tc>
                <a:tc>
                  <a:txBody>
                    <a:bodyPr/>
                    <a:lstStyle/>
                    <a:p>
                      <a:pPr algn="ctr"/>
                      <a:r>
                        <a:rPr kumimoji="1" lang="ja-JP" altLang="en-US" sz="1200" dirty="0">
                          <a:solidFill>
                            <a:schemeClr val="bg1">
                              <a:lumMod val="65000"/>
                            </a:schemeClr>
                          </a:solidFill>
                          <a:latin typeface="+mn-ea"/>
                          <a:ea typeface="+mn-ea"/>
                        </a:rPr>
                        <a:t>無</a:t>
                      </a:r>
                    </a:p>
                  </a:txBody>
                  <a:tcPr anchor="ctr"/>
                </a:tc>
                <a:tc>
                  <a:txBody>
                    <a:bodyPr/>
                    <a:lstStyle/>
                    <a:p>
                      <a:pPr algn="l"/>
                      <a:r>
                        <a:rPr kumimoji="1" lang="en-US" altLang="ja-JP" sz="1000" dirty="0" err="1">
                          <a:solidFill>
                            <a:schemeClr val="bg1">
                              <a:lumMod val="65000"/>
                            </a:schemeClr>
                          </a:solidFill>
                          <a:latin typeface="+mn-ea"/>
                          <a:ea typeface="+mn-ea"/>
                        </a:rPr>
                        <a:t>ytag</a:t>
                      </a:r>
                      <a:r>
                        <a:rPr kumimoji="1" lang="en-US" altLang="ja-JP" sz="1000" dirty="0">
                          <a:solidFill>
                            <a:schemeClr val="bg1">
                              <a:lumMod val="65000"/>
                            </a:schemeClr>
                          </a:solidFill>
                          <a:latin typeface="+mn-ea"/>
                          <a:ea typeface="+mn-ea"/>
                        </a:rPr>
                        <a:t>({"type":"</a:t>
                      </a:r>
                      <a:r>
                        <a:rPr kumimoji="1" lang="en-US" altLang="ja-JP" sz="1000" dirty="0" err="1">
                          <a:solidFill>
                            <a:schemeClr val="bg1">
                              <a:lumMod val="65000"/>
                            </a:schemeClr>
                          </a:solidFill>
                          <a:latin typeface="+mn-ea"/>
                          <a:ea typeface="+mn-ea"/>
                        </a:rPr>
                        <a:t>ycl_cookie</a:t>
                      </a:r>
                      <a:r>
                        <a:rPr kumimoji="1" lang="en-US" altLang="ja-JP" sz="1000" dirty="0">
                          <a:solidFill>
                            <a:schemeClr val="bg1">
                              <a:lumMod val="65000"/>
                            </a:schemeClr>
                          </a:solidFill>
                          <a:latin typeface="+mn-ea"/>
                          <a:ea typeface="+mn-ea"/>
                        </a:rPr>
                        <a:t>", "</a:t>
                      </a:r>
                      <a:r>
                        <a:rPr kumimoji="1" lang="en-US" altLang="ja-JP" sz="1000" dirty="0" err="1">
                          <a:solidFill>
                            <a:schemeClr val="bg1">
                              <a:lumMod val="65000"/>
                            </a:schemeClr>
                          </a:solidFill>
                          <a:latin typeface="+mn-ea"/>
                          <a:ea typeface="+mn-ea"/>
                        </a:rPr>
                        <a:t>config</a:t>
                      </a:r>
                      <a:r>
                        <a:rPr kumimoji="1" lang="en-US" altLang="ja-JP" sz="1000" dirty="0">
                          <a:solidFill>
                            <a:schemeClr val="bg1">
                              <a:lumMod val="65000"/>
                            </a:schemeClr>
                          </a:solidFill>
                          <a:latin typeface="+mn-ea"/>
                          <a:ea typeface="+mn-ea"/>
                        </a:rPr>
                        <a:t>":{"ycl_cookie_prefix":</a:t>
                      </a:r>
                      <a:r>
                        <a:rPr kumimoji="1" lang="en-US" altLang="ja-JP" sz="1000" dirty="0" err="1">
                          <a:solidFill>
                            <a:schemeClr val="bg1">
                              <a:lumMod val="65000"/>
                            </a:schemeClr>
                          </a:solidFill>
                          <a:latin typeface="+mn-ea"/>
                          <a:ea typeface="+mn-ea"/>
                        </a:rPr>
                        <a:t>ycl_prefix</a:t>
                      </a:r>
                      <a:r>
                        <a:rPr kumimoji="1" lang="en-US" altLang="ja-JP" sz="1000" dirty="0">
                          <a:solidFill>
                            <a:schemeClr val="bg1">
                              <a:lumMod val="65000"/>
                            </a:schemeClr>
                          </a:solidFill>
                          <a:latin typeface="+mn-ea"/>
                          <a:ea typeface="+mn-ea"/>
                        </a:rPr>
                        <a:t>}});</a:t>
                      </a:r>
                      <a:endParaRPr kumimoji="1" lang="ja-JP" altLang="en-US" sz="1000" dirty="0">
                        <a:solidFill>
                          <a:schemeClr val="bg1">
                            <a:lumMod val="65000"/>
                          </a:schemeClr>
                        </a:solidFill>
                        <a:latin typeface="+mn-ea"/>
                        <a:ea typeface="+mn-ea"/>
                      </a:endParaRPr>
                    </a:p>
                  </a:txBody>
                  <a:tcPr anchor="ctr"/>
                </a:tc>
                <a:extLst>
                  <a:ext uri="{0D108BD9-81ED-4DB2-BD59-A6C34878D82A}">
                    <a16:rowId xmlns:a16="http://schemas.microsoft.com/office/drawing/2014/main" val="398265346"/>
                  </a:ext>
                </a:extLst>
              </a:tr>
              <a:tr h="600067">
                <a:tc vMerge="1">
                  <a:txBody>
                    <a:bodyPr/>
                    <a:lstStyle/>
                    <a:p>
                      <a:pPr algn="ctr"/>
                      <a:endParaRPr kumimoji="1" lang="ja-JP" altLang="en-US" sz="1200" dirty="0"/>
                    </a:p>
                  </a:txBody>
                  <a:tcPr anchor="ctr"/>
                </a:tc>
                <a:tc>
                  <a:txBody>
                    <a:bodyPr/>
                    <a:lstStyle/>
                    <a:p>
                      <a:pPr algn="ctr"/>
                      <a:r>
                        <a:rPr kumimoji="1" lang="ja-JP" altLang="en-US" sz="1200" dirty="0">
                          <a:solidFill>
                            <a:schemeClr val="bg1">
                              <a:lumMod val="65000"/>
                            </a:schemeClr>
                          </a:solidFill>
                          <a:latin typeface="+mn-ea"/>
                          <a:ea typeface="+mn-ea"/>
                        </a:rPr>
                        <a:t>有</a:t>
                      </a:r>
                    </a:p>
                  </a:txBody>
                  <a:tcPr anchor="ctr"/>
                </a:tc>
                <a:tc>
                  <a:txBody>
                    <a:bodyPr/>
                    <a:lstStyle/>
                    <a:p>
                      <a:pPr algn="l"/>
                      <a:r>
                        <a:rPr kumimoji="1" lang="en-US" altLang="ja-JP" sz="1000" dirty="0" err="1">
                          <a:solidFill>
                            <a:schemeClr val="bg1">
                              <a:lumMod val="65000"/>
                            </a:schemeClr>
                          </a:solidFill>
                          <a:latin typeface="+mn-ea"/>
                          <a:ea typeface="+mn-ea"/>
                        </a:rPr>
                        <a:t>ytag</a:t>
                      </a:r>
                      <a:r>
                        <a:rPr kumimoji="1" lang="en-US" altLang="ja-JP" sz="1000" dirty="0">
                          <a:solidFill>
                            <a:schemeClr val="bg1">
                              <a:lumMod val="65000"/>
                            </a:schemeClr>
                          </a:solidFill>
                          <a:latin typeface="+mn-ea"/>
                          <a:ea typeface="+mn-ea"/>
                        </a:rPr>
                        <a:t>({"type":"</a:t>
                      </a:r>
                      <a:r>
                        <a:rPr kumimoji="1" lang="en-US" altLang="ja-JP" sz="1000" dirty="0" err="1">
                          <a:solidFill>
                            <a:schemeClr val="bg1">
                              <a:lumMod val="65000"/>
                            </a:schemeClr>
                          </a:solidFill>
                          <a:latin typeface="+mn-ea"/>
                          <a:ea typeface="+mn-ea"/>
                        </a:rPr>
                        <a:t>ycl_cookie</a:t>
                      </a:r>
                      <a:r>
                        <a:rPr kumimoji="1" lang="en-US" altLang="ja-JP" sz="1000" dirty="0">
                          <a:solidFill>
                            <a:schemeClr val="bg1">
                              <a:lumMod val="65000"/>
                            </a:schemeClr>
                          </a:solidFill>
                          <a:latin typeface="+mn-ea"/>
                          <a:ea typeface="+mn-ea"/>
                        </a:rPr>
                        <a:t>", "</a:t>
                      </a:r>
                      <a:r>
                        <a:rPr kumimoji="1" lang="en-US" altLang="ja-JP" sz="1000" dirty="0" err="1">
                          <a:solidFill>
                            <a:schemeClr val="bg1">
                              <a:lumMod val="65000"/>
                            </a:schemeClr>
                          </a:solidFill>
                          <a:latin typeface="+mn-ea"/>
                          <a:ea typeface="+mn-ea"/>
                        </a:rPr>
                        <a:t>config</a:t>
                      </a:r>
                      <a:r>
                        <a:rPr kumimoji="1" lang="en-US" altLang="ja-JP" sz="1000" dirty="0">
                          <a:solidFill>
                            <a:schemeClr val="bg1">
                              <a:lumMod val="65000"/>
                            </a:schemeClr>
                          </a:solidFill>
                          <a:latin typeface="+mn-ea"/>
                          <a:ea typeface="+mn-ea"/>
                        </a:rPr>
                        <a:t>":{"ycl_cookie_prefix":</a:t>
                      </a:r>
                      <a:r>
                        <a:rPr kumimoji="1" lang="en-US" altLang="ja-JP" sz="1000" dirty="0" err="1">
                          <a:solidFill>
                            <a:schemeClr val="bg1">
                              <a:lumMod val="65000"/>
                            </a:schemeClr>
                          </a:solidFill>
                          <a:latin typeface="+mn-ea"/>
                          <a:ea typeface="+mn-ea"/>
                        </a:rPr>
                        <a:t>ycl_prefix</a:t>
                      </a:r>
                      <a:r>
                        <a:rPr kumimoji="1" lang="en-US" altLang="ja-JP" sz="1000" dirty="0">
                          <a:solidFill>
                            <a:schemeClr val="bg1">
                              <a:lumMod val="65000"/>
                            </a:schemeClr>
                          </a:solidFill>
                          <a:latin typeface="+mn-ea"/>
                          <a:ea typeface="+mn-ea"/>
                        </a:rPr>
                        <a:t>}});</a:t>
                      </a:r>
                      <a:r>
                        <a:rPr kumimoji="1" lang="ja-JP" altLang="en-US" sz="1000" dirty="0">
                          <a:solidFill>
                            <a:schemeClr val="bg1">
                              <a:lumMod val="65000"/>
                            </a:schemeClr>
                          </a:solidFill>
                          <a:latin typeface="+mn-ea"/>
                          <a:ea typeface="+mn-ea"/>
                        </a:rPr>
                        <a:t>　</a:t>
                      </a:r>
                    </a:p>
                    <a:p>
                      <a:pPr algn="l"/>
                      <a:r>
                        <a:rPr kumimoji="1" lang="en-US" altLang="ja-JP" sz="1000" dirty="0" err="1">
                          <a:solidFill>
                            <a:schemeClr val="bg1">
                              <a:lumMod val="65000"/>
                            </a:schemeClr>
                          </a:solidFill>
                          <a:latin typeface="+mn-ea"/>
                          <a:ea typeface="+mn-ea"/>
                        </a:rPr>
                        <a:t>ytag</a:t>
                      </a:r>
                      <a:r>
                        <a:rPr kumimoji="1" lang="en-US" altLang="ja-JP" sz="1000" dirty="0">
                          <a:solidFill>
                            <a:schemeClr val="bg1">
                              <a:lumMod val="65000"/>
                            </a:schemeClr>
                          </a:solidFill>
                          <a:latin typeface="+mn-ea"/>
                          <a:ea typeface="+mn-ea"/>
                        </a:rPr>
                        <a:t>({"type":"</a:t>
                      </a:r>
                      <a:r>
                        <a:rPr kumimoji="1" lang="en-US" altLang="ja-JP" sz="1000" dirty="0" err="1">
                          <a:solidFill>
                            <a:schemeClr val="bg1">
                              <a:lumMod val="65000"/>
                            </a:schemeClr>
                          </a:solidFill>
                          <a:latin typeface="+mn-ea"/>
                          <a:ea typeface="+mn-ea"/>
                        </a:rPr>
                        <a:t>ycl_cookie_extended</a:t>
                      </a:r>
                      <a:r>
                        <a:rPr kumimoji="1" lang="en-US" altLang="ja-JP" sz="1000" dirty="0">
                          <a:solidFill>
                            <a:schemeClr val="bg1">
                              <a:lumMod val="65000"/>
                            </a:schemeClr>
                          </a:solidFill>
                          <a:latin typeface="+mn-ea"/>
                          <a:ea typeface="+mn-ea"/>
                        </a:rPr>
                        <a:t>"});</a:t>
                      </a:r>
                      <a:r>
                        <a:rPr kumimoji="1" lang="ja-JP" altLang="en-US" sz="1200" dirty="0">
                          <a:solidFill>
                            <a:schemeClr val="bg1">
                              <a:lumMod val="65000"/>
                            </a:schemeClr>
                          </a:solidFill>
                          <a:latin typeface="+mn-ea"/>
                          <a:ea typeface="+mn-ea"/>
                        </a:rPr>
                        <a:t>　</a:t>
                      </a:r>
                    </a:p>
                  </a:txBody>
                  <a:tcPr anchor="ctr"/>
                </a:tc>
                <a:extLst>
                  <a:ext uri="{0D108BD9-81ED-4DB2-BD59-A6C34878D82A}">
                    <a16:rowId xmlns:a16="http://schemas.microsoft.com/office/drawing/2014/main" val="10004"/>
                  </a:ext>
                </a:extLst>
              </a:tr>
            </a:tbl>
          </a:graphicData>
        </a:graphic>
      </p:graphicFrame>
      <p:sp>
        <p:nvSpPr>
          <p:cNvPr id="16" name="テキスト プレースホルダー 7"/>
          <p:cNvSpPr txBox="1">
            <a:spLocks/>
          </p:cNvSpPr>
          <p:nvPr/>
        </p:nvSpPr>
        <p:spPr>
          <a:xfrm>
            <a:off x="300000" y="5992148"/>
            <a:ext cx="9332950" cy="450295"/>
          </a:xfrm>
          <a:prstGeom prst="rect">
            <a:avLst/>
          </a:prstGeom>
          <a:solidFill>
            <a:schemeClr val="accent6">
              <a:lumMod val="20000"/>
              <a:lumOff val="80000"/>
            </a:schemeClr>
          </a:solidFill>
        </p:spPr>
        <p:txBody>
          <a:bodyPr vert="horz" lIns="91440" tIns="45720" rIns="91440" bIns="45720" rtlCol="0">
            <a:noAutofit/>
          </a:bodyPr>
          <a:lstStyle>
            <a:lvl1pPr marL="0" indent="0" algn="l" defTabSz="914400" rtl="0" eaLnBrk="1" latinLnBrk="0" hangingPunct="1">
              <a:spcBef>
                <a:spcPct val="20000"/>
              </a:spcBef>
              <a:buFont typeface="+mj-lt"/>
              <a:buNone/>
              <a:defRPr kumimoji="1" sz="1000" kern="1200">
                <a:solidFill>
                  <a:schemeClr val="tx1"/>
                </a:solidFill>
                <a:latin typeface="+mn-lt"/>
                <a:ea typeface="+mn-ea"/>
                <a:cs typeface="+mn-cs"/>
              </a:defRPr>
            </a:lvl1pPr>
            <a:lvl2pPr marL="914400" indent="-457200" algn="l" defTabSz="914400" rtl="0" eaLnBrk="1" latinLnBrk="0" hangingPunct="1">
              <a:spcBef>
                <a:spcPct val="20000"/>
              </a:spcBef>
              <a:buFont typeface="+mj-lt"/>
              <a:buAutoNum type="arabicPeriod"/>
              <a:defRPr kumimoji="1" sz="2000" kern="1200">
                <a:solidFill>
                  <a:schemeClr val="tx1"/>
                </a:solidFill>
                <a:latin typeface="+mn-lt"/>
                <a:ea typeface="+mn-ea"/>
                <a:cs typeface="+mn-cs"/>
              </a:defRPr>
            </a:lvl2pPr>
            <a:lvl3pPr marL="1257300" indent="-342900" algn="l" defTabSz="914400" rtl="0" eaLnBrk="1" latinLnBrk="0" hangingPunct="1">
              <a:spcBef>
                <a:spcPct val="20000"/>
              </a:spcBef>
              <a:buFont typeface="+mj-lt"/>
              <a:buAutoNum type="arabicPeriod"/>
              <a:defRPr kumimoji="1" sz="1800" kern="1200">
                <a:solidFill>
                  <a:schemeClr val="tx1"/>
                </a:solidFill>
                <a:latin typeface="+mn-lt"/>
                <a:ea typeface="+mn-ea"/>
                <a:cs typeface="+mn-cs"/>
              </a:defRPr>
            </a:lvl3pPr>
            <a:lvl4pPr marL="17145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4pPr>
            <a:lvl5pPr marL="2171700" indent="-342900" algn="l" defTabSz="914400" rtl="0" eaLnBrk="1" latinLnBrk="0" hangingPunct="1">
              <a:spcBef>
                <a:spcPct val="20000"/>
              </a:spcBef>
              <a:buFont typeface="+mj-lt"/>
              <a:buAutoNum type="arabicPeriod"/>
              <a:defRPr kumimoji="1"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050" dirty="0">
                <a:solidFill>
                  <a:schemeClr val="accent6"/>
                </a:solidFill>
              </a:rPr>
              <a:t>　ご注意：</a:t>
            </a:r>
            <a:endParaRPr lang="en-US" altLang="ja-JP" sz="1050" dirty="0">
              <a:solidFill>
                <a:schemeClr val="accent6"/>
              </a:solidFill>
            </a:endParaRPr>
          </a:p>
          <a:p>
            <a:r>
              <a:rPr lang="ja-JP" altLang="en-US" sz="1050" dirty="0">
                <a:solidFill>
                  <a:schemeClr val="accent6"/>
                </a:solidFill>
              </a:rPr>
              <a:t>上記のパターンどおりの値を入力されていない場合、正常に動作されませんのでご注意ください。</a:t>
            </a:r>
          </a:p>
        </p:txBody>
      </p:sp>
      <p:pic>
        <p:nvPicPr>
          <p:cNvPr id="17" name="図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115" y="5958156"/>
            <a:ext cx="181445" cy="223667"/>
          </a:xfrm>
          <a:prstGeom prst="rect">
            <a:avLst/>
          </a:prstGeom>
        </p:spPr>
      </p:pic>
    </p:spTree>
    <p:extLst>
      <p:ext uri="{BB962C8B-B14F-4D97-AF65-F5344CB8AC3E}">
        <p14:creationId xmlns:p14="http://schemas.microsoft.com/office/powerpoint/2010/main" val="3015189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4221088"/>
            <a:ext cx="8496944" cy="1143000"/>
          </a:xfrm>
        </p:spPr>
        <p:txBody>
          <a:bodyPr>
            <a:normAutofit/>
          </a:bodyPr>
          <a:lstStyle/>
          <a:p>
            <a:pPr algn="l"/>
            <a:r>
              <a:rPr lang="en-US" altLang="ja-JP" sz="3600" b="1" dirty="0"/>
              <a:t>Appendix</a:t>
            </a:r>
            <a:endParaRPr kumimoji="1" lang="ja-JP" altLang="en-US" sz="3600" b="1" dirty="0"/>
          </a:p>
        </p:txBody>
      </p:sp>
      <p:sp>
        <p:nvSpPr>
          <p:cNvPr id="3" name="フッター プレースホルダー 2"/>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4" name="スライド番号プレースホルダー 3"/>
          <p:cNvSpPr>
            <a:spLocks noGrp="1"/>
          </p:cNvSpPr>
          <p:nvPr>
            <p:ph type="sldNum" sz="quarter" idx="4"/>
          </p:nvPr>
        </p:nvSpPr>
        <p:spPr/>
        <p:txBody>
          <a:bodyPr/>
          <a:lstStyle/>
          <a:p>
            <a:fld id="{F9BD7636-22E7-4304-ABE2-16A3D163D5E1}" type="slidenum">
              <a:rPr lang="ja-JP" altLang="en-US" smtClean="0"/>
              <a:pPr/>
              <a:t>28</a:t>
            </a:fld>
            <a:endParaRPr lang="ja-JP" altLang="en-US"/>
          </a:p>
        </p:txBody>
      </p:sp>
      <p:sp>
        <p:nvSpPr>
          <p:cNvPr id="5" name="タイトル 1"/>
          <p:cNvSpPr txBox="1">
            <a:spLocks/>
          </p:cNvSpPr>
          <p:nvPr/>
        </p:nvSpPr>
        <p:spPr>
          <a:xfrm>
            <a:off x="272480" y="3642661"/>
            <a:ext cx="849694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000" kern="1200">
                <a:solidFill>
                  <a:schemeClr val="tx1"/>
                </a:solidFill>
                <a:latin typeface="+mj-lt"/>
                <a:ea typeface="+mj-ea"/>
                <a:cs typeface="+mj-cs"/>
              </a:defRPr>
            </a:lvl1pPr>
          </a:lstStyle>
          <a:p>
            <a:pPr algn="l"/>
            <a:r>
              <a:rPr lang="en-US" altLang="ja-JP" sz="2000" dirty="0">
                <a:solidFill>
                  <a:schemeClr val="accent2"/>
                </a:solidFill>
              </a:rPr>
              <a:t>Yahoo!</a:t>
            </a:r>
            <a:r>
              <a:rPr lang="ja-JP" altLang="en-US" sz="2000" dirty="0">
                <a:solidFill>
                  <a:schemeClr val="accent2"/>
                </a:solidFill>
              </a:rPr>
              <a:t>プロモーション広告 </a:t>
            </a:r>
            <a:r>
              <a:rPr lang="ja-JP" altLang="en-US" sz="2000" dirty="0">
                <a:solidFill>
                  <a:schemeClr val="bg1">
                    <a:lumMod val="65000"/>
                  </a:schemeClr>
                </a:solidFill>
              </a:rPr>
              <a:t>コンバージョン測定補完機能</a:t>
            </a:r>
            <a:r>
              <a:rPr lang="ja-JP" altLang="en-US" sz="2000" dirty="0">
                <a:solidFill>
                  <a:schemeClr val="accent2"/>
                </a:solidFill>
              </a:rPr>
              <a:t>導入手順書</a:t>
            </a:r>
          </a:p>
        </p:txBody>
      </p:sp>
    </p:spTree>
    <p:extLst>
      <p:ext uri="{BB962C8B-B14F-4D97-AF65-F5344CB8AC3E}">
        <p14:creationId xmlns:p14="http://schemas.microsoft.com/office/powerpoint/2010/main" val="106005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2019</a:t>
            </a:r>
            <a:r>
              <a:rPr lang="ja-JP" altLang="en-US" dirty="0"/>
              <a:t>年</a:t>
            </a:r>
            <a:r>
              <a:rPr lang="en-US" altLang="ja-JP" dirty="0"/>
              <a:t>7</a:t>
            </a:r>
            <a:r>
              <a:rPr lang="ja-JP" altLang="en-US" dirty="0"/>
              <a:t>月</a:t>
            </a:r>
            <a:r>
              <a:rPr lang="en-US" altLang="ja-JP" dirty="0"/>
              <a:t>10</a:t>
            </a:r>
            <a:r>
              <a:rPr lang="ja-JP" altLang="en-US" dirty="0"/>
              <a:t>日以前の設定について（</a:t>
            </a:r>
            <a:r>
              <a:rPr lang="en-US" altLang="ja-JP" dirty="0"/>
              <a:t>1</a:t>
            </a:r>
            <a:r>
              <a:rPr lang="ja-JP" altLang="en-US" dirty="0"/>
              <a:t>）</a:t>
            </a:r>
            <a:endParaRPr kumimoji="1" lang="ja-JP" altLang="en-US" dirty="0"/>
          </a:p>
        </p:txBody>
      </p:sp>
      <p:sp>
        <p:nvSpPr>
          <p:cNvPr id="4" name="フッター プレースホルダー 3"/>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a:xfrm>
            <a:off x="7401272" y="6483579"/>
            <a:ext cx="2311400" cy="365125"/>
          </a:xfrm>
        </p:spPr>
        <p:txBody>
          <a:bodyPr/>
          <a:lstStyle/>
          <a:p>
            <a:fld id="{F9BD7636-22E7-4304-ABE2-16A3D163D5E1}" type="slidenum">
              <a:rPr lang="ja-JP" altLang="en-US" smtClean="0"/>
              <a:pPr/>
              <a:t>29</a:t>
            </a:fld>
            <a:endParaRPr lang="ja-JP" altLang="en-US"/>
          </a:p>
        </p:txBody>
      </p:sp>
      <p:sp>
        <p:nvSpPr>
          <p:cNvPr id="3" name="正方形/長方形 2"/>
          <p:cNvSpPr/>
          <p:nvPr/>
        </p:nvSpPr>
        <p:spPr>
          <a:xfrm>
            <a:off x="314090" y="980728"/>
            <a:ext cx="9319430" cy="4216539"/>
          </a:xfrm>
          <a:prstGeom prst="rect">
            <a:avLst/>
          </a:prstGeom>
        </p:spPr>
        <p:txBody>
          <a:bodyPr wrap="square">
            <a:spAutoFit/>
          </a:bodyPr>
          <a:lstStyle/>
          <a:p>
            <a:r>
              <a:rPr lang="en-US" altLang="ja-JP" sz="1600" dirty="0"/>
              <a:t>2019</a:t>
            </a:r>
            <a:r>
              <a:rPr lang="ja-JP" altLang="en-US" sz="1600" dirty="0"/>
              <a:t>年</a:t>
            </a:r>
            <a:r>
              <a:rPr lang="en-US" altLang="ja-JP" sz="1600" dirty="0"/>
              <a:t>7</a:t>
            </a:r>
            <a:r>
              <a:rPr lang="ja-JP" altLang="en-US" sz="1600" dirty="0"/>
              <a:t>月</a:t>
            </a:r>
            <a:r>
              <a:rPr lang="en-US" altLang="ja-JP" sz="1600" dirty="0"/>
              <a:t>10</a:t>
            </a:r>
            <a:r>
              <a:rPr lang="ja-JP" altLang="en-US" sz="1600" dirty="0"/>
              <a:t>日以前は、スポンサードサーチのアカウントが「</a:t>
            </a:r>
            <a:r>
              <a:rPr lang="en-US" altLang="ja-JP" sz="1600" dirty="0"/>
              <a:t>1</a:t>
            </a:r>
            <a:r>
              <a:rPr lang="ja-JP" altLang="en-US" sz="1600" dirty="0"/>
              <a:t>つ」か「複数」かによって</a:t>
            </a:r>
            <a:endParaRPr lang="en-US" altLang="ja-JP" sz="1600" dirty="0"/>
          </a:p>
          <a:p>
            <a:r>
              <a:rPr lang="ja-JP" altLang="en-US" sz="1600" dirty="0"/>
              <a:t>導入手順が異なっていました。</a:t>
            </a:r>
            <a:endParaRPr lang="en-US" altLang="ja-JP" sz="1600" dirty="0"/>
          </a:p>
          <a:p>
            <a:endParaRPr lang="en-US" altLang="ja-JP" sz="1600" dirty="0"/>
          </a:p>
          <a:p>
            <a:endParaRPr lang="en-US" altLang="ja-JP" sz="1600" dirty="0"/>
          </a:p>
          <a:p>
            <a:r>
              <a:rPr lang="en-US" altLang="ja-JP" sz="1600" dirty="0"/>
              <a:t>【</a:t>
            </a:r>
            <a:r>
              <a:rPr lang="ja-JP" altLang="en-US" sz="1600" dirty="0"/>
              <a:t>複数の場合の導入手順</a:t>
            </a:r>
            <a:r>
              <a:rPr lang="en-US" altLang="ja-JP" sz="1600" dirty="0"/>
              <a:t>】</a:t>
            </a:r>
          </a:p>
          <a:p>
            <a:pPr lvl="1"/>
            <a:r>
              <a:rPr lang="en-US" altLang="ja-JP" sz="1600" dirty="0"/>
              <a:t>1. URL</a:t>
            </a:r>
            <a:r>
              <a:rPr lang="ja-JP" altLang="en-US" sz="1600" dirty="0"/>
              <a:t>にアカウント判別パラメータをつける</a:t>
            </a:r>
          </a:p>
          <a:p>
            <a:pPr lvl="1"/>
            <a:r>
              <a:rPr lang="en-US" altLang="ja-JP" sz="1600" dirty="0"/>
              <a:t>2. </a:t>
            </a:r>
            <a:r>
              <a:rPr lang="ja-JP" altLang="en-US" sz="1600" dirty="0"/>
              <a:t>「コンバージョン測定補完機能タグ</a:t>
            </a:r>
            <a:r>
              <a:rPr lang="ja-JP" altLang="en-US" sz="1050" dirty="0"/>
              <a:t>（およびサイトジェネラルタグ）</a:t>
            </a:r>
            <a:r>
              <a:rPr lang="ja-JP" altLang="en-US" sz="1600" dirty="0"/>
              <a:t>」を編集しドメイン内の全ページに実装する</a:t>
            </a:r>
          </a:p>
          <a:p>
            <a:pPr lvl="1"/>
            <a:r>
              <a:rPr lang="en-US" altLang="ja-JP" sz="1600" dirty="0"/>
              <a:t>3. </a:t>
            </a:r>
            <a:r>
              <a:rPr lang="ja-JP" altLang="en-US" sz="1600" dirty="0"/>
              <a:t>コンバージョンタグを編集し実装する</a:t>
            </a:r>
          </a:p>
          <a:p>
            <a:endParaRPr lang="en-US" altLang="ja-JP" sz="1600" dirty="0"/>
          </a:p>
          <a:p>
            <a:endParaRPr lang="en-US" altLang="ja-JP" sz="1600" dirty="0"/>
          </a:p>
          <a:p>
            <a:r>
              <a:rPr lang="ja-JP" altLang="en-US" sz="1600" b="1" dirty="0">
                <a:solidFill>
                  <a:schemeClr val="accent6"/>
                </a:solidFill>
              </a:rPr>
              <a:t>すでに上記「複数の場合の導入手順」にてご設定いただいている場合でも、</a:t>
            </a:r>
            <a:endParaRPr lang="en-US" altLang="ja-JP" sz="1600" b="1" dirty="0">
              <a:solidFill>
                <a:schemeClr val="accent6"/>
              </a:solidFill>
            </a:endParaRPr>
          </a:p>
          <a:p>
            <a:r>
              <a:rPr lang="en-US" altLang="ja-JP" sz="1600" b="1" dirty="0">
                <a:solidFill>
                  <a:schemeClr val="accent6"/>
                </a:solidFill>
              </a:rPr>
              <a:t>7</a:t>
            </a:r>
            <a:r>
              <a:rPr lang="ja-JP" altLang="en-US" sz="1600" b="1" dirty="0">
                <a:solidFill>
                  <a:schemeClr val="accent6"/>
                </a:solidFill>
              </a:rPr>
              <a:t>月</a:t>
            </a:r>
            <a:r>
              <a:rPr lang="en-US" altLang="ja-JP" sz="1600" b="1" dirty="0">
                <a:solidFill>
                  <a:schemeClr val="accent6"/>
                </a:solidFill>
              </a:rPr>
              <a:t>11</a:t>
            </a:r>
            <a:r>
              <a:rPr lang="ja-JP" altLang="en-US" sz="1600" b="1" dirty="0">
                <a:solidFill>
                  <a:schemeClr val="accent6"/>
                </a:solidFill>
              </a:rPr>
              <a:t>日以降も基本設定を修正する必要はありません。引き続きコンバージョンの補完が可能です。</a:t>
            </a:r>
            <a:endParaRPr lang="en-US" altLang="ja-JP" sz="1600" b="1" dirty="0">
              <a:solidFill>
                <a:schemeClr val="accent6"/>
              </a:solidFill>
            </a:endParaRPr>
          </a:p>
          <a:p>
            <a:r>
              <a:rPr lang="en-US" altLang="ja-JP" sz="1200" dirty="0">
                <a:solidFill>
                  <a:schemeClr val="accent6"/>
                </a:solidFill>
              </a:rPr>
              <a:t>※</a:t>
            </a:r>
            <a:r>
              <a:rPr lang="ja-JP" altLang="en-US" sz="1200" dirty="0">
                <a:solidFill>
                  <a:schemeClr val="accent6"/>
                </a:solidFill>
              </a:rPr>
              <a:t>今後アカウントを追加する場合には、現状の設定状況により修正が必要になります。詳細は次ページ確認ください。</a:t>
            </a:r>
            <a:endParaRPr lang="en-US" altLang="ja-JP" sz="1200" dirty="0">
              <a:solidFill>
                <a:schemeClr val="accent6"/>
              </a:solidFill>
            </a:endParaRPr>
          </a:p>
          <a:p>
            <a:endParaRPr lang="en-US" altLang="ja-JP" sz="1600" b="1" dirty="0">
              <a:solidFill>
                <a:schemeClr val="accent6"/>
              </a:solidFill>
            </a:endParaRPr>
          </a:p>
          <a:p>
            <a:endParaRPr lang="en-US" altLang="ja-JP" sz="1600" dirty="0"/>
          </a:p>
          <a:p>
            <a:endParaRPr lang="en-US" altLang="ja-JP" sz="1600" dirty="0"/>
          </a:p>
        </p:txBody>
      </p:sp>
    </p:spTree>
    <p:extLst>
      <p:ext uri="{BB962C8B-B14F-4D97-AF65-F5344CB8AC3E}">
        <p14:creationId xmlns:p14="http://schemas.microsoft.com/office/powerpoint/2010/main" val="385923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400" dirty="0"/>
              <a:t>はじめに</a:t>
            </a:r>
          </a:p>
        </p:txBody>
      </p:sp>
      <p:sp>
        <p:nvSpPr>
          <p:cNvPr id="3" name="コンテンツ プレースホルダー 2"/>
          <p:cNvSpPr>
            <a:spLocks noGrp="1"/>
          </p:cNvSpPr>
          <p:nvPr>
            <p:ph sz="quarter" idx="13"/>
          </p:nvPr>
        </p:nvSpPr>
        <p:spPr>
          <a:xfrm>
            <a:off x="268405" y="908050"/>
            <a:ext cx="9359900" cy="5266662"/>
          </a:xfrm>
        </p:spPr>
        <p:txBody>
          <a:bodyPr/>
          <a:lstStyle/>
          <a:p>
            <a:pPr marL="457200" indent="-457200">
              <a:lnSpc>
                <a:spcPct val="120000"/>
              </a:lnSpc>
              <a:spcBef>
                <a:spcPts val="0"/>
              </a:spcBef>
              <a:buFont typeface="Wingdings" panose="05000000000000000000" pitchFamily="2" charset="2"/>
              <a:buChar char="ü"/>
            </a:pPr>
            <a:r>
              <a:rPr lang="ja-JP" altLang="en-US" sz="1800" b="1" u="sng" dirty="0"/>
              <a:t>本資料について </a:t>
            </a:r>
            <a:r>
              <a:rPr lang="en-US" altLang="ja-JP" sz="1400" dirty="0"/>
              <a:t/>
            </a:r>
            <a:br>
              <a:rPr lang="en-US" altLang="ja-JP" sz="1400" dirty="0"/>
            </a:br>
            <a:r>
              <a:rPr lang="ja-JP" altLang="ja-JP" sz="1400" dirty="0"/>
              <a:t>本資料で</a:t>
            </a:r>
            <a:r>
              <a:rPr lang="ja-JP" altLang="en-US" sz="1400" dirty="0"/>
              <a:t>は、コンバージョン測定補完機能の概要や導入手順について</a:t>
            </a:r>
            <a:r>
              <a:rPr lang="ja-JP" altLang="ja-JP" sz="1400" dirty="0"/>
              <a:t>ご説明します。</a:t>
            </a:r>
            <a:r>
              <a:rPr lang="en-US" altLang="ja-JP" sz="1400" dirty="0"/>
              <a:t/>
            </a:r>
            <a:br>
              <a:rPr lang="en-US" altLang="ja-JP" sz="1400" dirty="0"/>
            </a:br>
            <a:endParaRPr lang="en-US" altLang="ja-JP" sz="1400" dirty="0"/>
          </a:p>
          <a:p>
            <a:pPr marL="457200" indent="-457200">
              <a:lnSpc>
                <a:spcPct val="120000"/>
              </a:lnSpc>
              <a:spcBef>
                <a:spcPts val="0"/>
              </a:spcBef>
              <a:buFont typeface="Wingdings" panose="05000000000000000000" pitchFamily="2" charset="2"/>
              <a:buChar char="ü"/>
            </a:pPr>
            <a:r>
              <a:rPr lang="ja-JP" altLang="en-US" sz="1800" b="1" u="sng" dirty="0"/>
              <a:t>「コンバージョン測定補完機能」の導入について</a:t>
            </a:r>
            <a:endParaRPr lang="en-US" altLang="ja-JP" sz="1400" dirty="0"/>
          </a:p>
          <a:p>
            <a:pPr marL="400050" lvl="1" indent="0">
              <a:lnSpc>
                <a:spcPct val="120000"/>
              </a:lnSpc>
              <a:spcBef>
                <a:spcPts val="0"/>
              </a:spcBef>
              <a:buNone/>
            </a:pPr>
            <a:r>
              <a:rPr lang="ja-JP" altLang="en-US" sz="1400" dirty="0"/>
              <a:t>広告主様におけるユーザーデータの管理上、個人データに該当するデータを当社に提供する場合は、</a:t>
            </a:r>
            <a:endParaRPr lang="en-US" altLang="ja-JP" sz="1400" dirty="0"/>
          </a:p>
          <a:p>
            <a:pPr marL="400050" lvl="1" indent="0">
              <a:lnSpc>
                <a:spcPct val="120000"/>
              </a:lnSpc>
              <a:spcBef>
                <a:spcPts val="0"/>
              </a:spcBef>
              <a:buNone/>
            </a:pPr>
            <a:r>
              <a:rPr lang="ja-JP" altLang="en-US" sz="1400" dirty="0"/>
              <a:t>広告主様ご自身で個人情報保護法に従い対応を行っていただく必要があります。</a:t>
            </a:r>
            <a:endParaRPr lang="en-US" altLang="ja-JP" sz="1400" dirty="0"/>
          </a:p>
          <a:p>
            <a:pPr marL="400050" lvl="1" indent="0">
              <a:lnSpc>
                <a:spcPct val="120000"/>
              </a:lnSpc>
              <a:spcBef>
                <a:spcPts val="0"/>
              </a:spcBef>
              <a:buNone/>
            </a:pPr>
            <a:r>
              <a:rPr lang="en-US" altLang="ja-JP" sz="1400" dirty="0"/>
              <a:t/>
            </a:r>
            <a:br>
              <a:rPr lang="en-US" altLang="ja-JP" sz="1400" dirty="0"/>
            </a:br>
            <a:r>
              <a:rPr lang="ja-JP" altLang="en-US" sz="1400" dirty="0"/>
              <a:t>例：</a:t>
            </a:r>
            <a:r>
              <a:rPr lang="en-US" altLang="ja-JP" sz="1400" dirty="0"/>
              <a:t/>
            </a:r>
            <a:br>
              <a:rPr lang="en-US" altLang="ja-JP" sz="1400" dirty="0"/>
            </a:br>
            <a:r>
              <a:rPr lang="ja-JP" altLang="en-US" sz="1400" dirty="0"/>
              <a:t>個人データ提供の事実をプライバシーポリシーなどにおいて説明し、ユーザーから同意を取得するなど。</a:t>
            </a:r>
            <a:r>
              <a:rPr lang="en-US" altLang="ja-JP" sz="1400" dirty="0"/>
              <a:t/>
            </a:r>
            <a:br>
              <a:rPr lang="en-US" altLang="ja-JP" sz="1400" dirty="0"/>
            </a:br>
            <a:r>
              <a:rPr lang="en-US" altLang="ja-JP" sz="1400" dirty="0"/>
              <a:t>※</a:t>
            </a:r>
            <a:r>
              <a:rPr lang="ja-JP" altLang="en-US" sz="1400" dirty="0"/>
              <a:t>広告取扱基本規定第</a:t>
            </a:r>
            <a:r>
              <a:rPr lang="en-US" altLang="ja-JP" sz="1400" dirty="0"/>
              <a:t>8</a:t>
            </a:r>
            <a:r>
              <a:rPr lang="ja-JP" altLang="en-US" sz="1400" dirty="0"/>
              <a:t>条第</a:t>
            </a:r>
            <a:r>
              <a:rPr lang="en-US" altLang="ja-JP" sz="1400" dirty="0"/>
              <a:t>2</a:t>
            </a:r>
            <a:r>
              <a:rPr lang="ja-JP" altLang="en-US" sz="1400" dirty="0"/>
              <a:t>項は、「コンバージョン測定補完機能」の導入にあたっては適用が除外されます。</a:t>
            </a:r>
            <a:endParaRPr lang="en-US" altLang="ja-JP" sz="1400" dirty="0"/>
          </a:p>
          <a:p>
            <a:pPr marL="400050" lvl="1" indent="0">
              <a:lnSpc>
                <a:spcPct val="120000"/>
              </a:lnSpc>
              <a:spcBef>
                <a:spcPts val="0"/>
              </a:spcBef>
              <a:buNone/>
            </a:pPr>
            <a:r>
              <a:rPr lang="en-US" altLang="ja-JP" sz="1000" dirty="0">
                <a:solidFill>
                  <a:schemeClr val="accent2"/>
                </a:solidFill>
              </a:rPr>
              <a:t/>
            </a:r>
            <a:br>
              <a:rPr lang="en-US" altLang="ja-JP" sz="1000" dirty="0">
                <a:solidFill>
                  <a:schemeClr val="accent2"/>
                </a:solidFill>
              </a:rPr>
            </a:br>
            <a:endParaRPr lang="en-US" altLang="ja-JP" sz="1000" dirty="0">
              <a:solidFill>
                <a:schemeClr val="accent2"/>
              </a:solidFill>
            </a:endParaRPr>
          </a:p>
          <a:p>
            <a:pPr marL="457200" indent="-457200">
              <a:lnSpc>
                <a:spcPct val="120000"/>
              </a:lnSpc>
              <a:spcBef>
                <a:spcPts val="0"/>
              </a:spcBef>
              <a:buFont typeface="Wingdings" panose="05000000000000000000" pitchFamily="2" charset="2"/>
              <a:buChar char="ü"/>
            </a:pPr>
            <a:r>
              <a:rPr lang="ja-JP" altLang="en-US" sz="1800" b="1" u="sng" dirty="0"/>
              <a:t>画像について</a:t>
            </a:r>
            <a:r>
              <a:rPr lang="en-US" altLang="ja-JP" sz="1400" dirty="0"/>
              <a:t/>
            </a:r>
            <a:br>
              <a:rPr lang="en-US" altLang="ja-JP" sz="1400" dirty="0"/>
            </a:br>
            <a:r>
              <a:rPr lang="ja-JP" altLang="en-US" sz="1400" dirty="0"/>
              <a:t>本資料で使用している画像はサンプルです。実際の表示とは異なる場合がありますので、あらかじめ</a:t>
            </a:r>
            <a:endParaRPr lang="en-US" altLang="ja-JP" sz="1400" dirty="0"/>
          </a:p>
          <a:p>
            <a:pPr marL="400050" lvl="1" indent="0">
              <a:lnSpc>
                <a:spcPct val="120000"/>
              </a:lnSpc>
              <a:spcBef>
                <a:spcPts val="0"/>
              </a:spcBef>
              <a:buNone/>
            </a:pPr>
            <a:r>
              <a:rPr lang="ja-JP" altLang="en-US" sz="1400" dirty="0"/>
              <a:t> ご了承ください。</a:t>
            </a:r>
          </a:p>
        </p:txBody>
      </p:sp>
      <p:sp>
        <p:nvSpPr>
          <p:cNvPr id="4" name="フッター プレースホルダー 3"/>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3</a:t>
            </a:fld>
            <a:endParaRPr lang="ja-JP" altLang="en-US" dirty="0"/>
          </a:p>
        </p:txBody>
      </p:sp>
    </p:spTree>
    <p:extLst>
      <p:ext uri="{BB962C8B-B14F-4D97-AF65-F5344CB8AC3E}">
        <p14:creationId xmlns:p14="http://schemas.microsoft.com/office/powerpoint/2010/main" val="1892428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角丸四角形 76"/>
          <p:cNvSpPr/>
          <p:nvPr/>
        </p:nvSpPr>
        <p:spPr>
          <a:xfrm>
            <a:off x="5031705" y="1928789"/>
            <a:ext cx="4615656" cy="4464496"/>
          </a:xfrm>
          <a:prstGeom prst="roundRect">
            <a:avLst>
              <a:gd name="adj" fmla="val 6426"/>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角丸四角形 16"/>
          <p:cNvSpPr/>
          <p:nvPr/>
        </p:nvSpPr>
        <p:spPr>
          <a:xfrm>
            <a:off x="272480" y="1934589"/>
            <a:ext cx="4615656" cy="4464496"/>
          </a:xfrm>
          <a:prstGeom prst="roundRect">
            <a:avLst>
              <a:gd name="adj" fmla="val 6426"/>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 name="タイトル 1"/>
          <p:cNvSpPr>
            <a:spLocks noGrp="1"/>
          </p:cNvSpPr>
          <p:nvPr>
            <p:ph type="title"/>
          </p:nvPr>
        </p:nvSpPr>
        <p:spPr/>
        <p:txBody>
          <a:bodyPr/>
          <a:lstStyle/>
          <a:p>
            <a:r>
              <a:rPr lang="en-US" altLang="ja-JP" dirty="0"/>
              <a:t>2019</a:t>
            </a:r>
            <a:r>
              <a:rPr lang="ja-JP" altLang="en-US" dirty="0"/>
              <a:t>年</a:t>
            </a:r>
            <a:r>
              <a:rPr lang="en-US" altLang="ja-JP" dirty="0"/>
              <a:t>7</a:t>
            </a:r>
            <a:r>
              <a:rPr lang="ja-JP" altLang="en-US" dirty="0"/>
              <a:t>月</a:t>
            </a:r>
            <a:r>
              <a:rPr lang="en-US" altLang="ja-JP" dirty="0"/>
              <a:t>10</a:t>
            </a:r>
            <a:r>
              <a:rPr lang="ja-JP" altLang="en-US" dirty="0"/>
              <a:t>日以前の設定について（</a:t>
            </a:r>
            <a:r>
              <a:rPr lang="en-US" altLang="ja-JP" dirty="0"/>
              <a:t>2</a:t>
            </a:r>
            <a:r>
              <a:rPr lang="ja-JP" altLang="en-US" dirty="0"/>
              <a:t>）</a:t>
            </a:r>
            <a:endParaRPr kumimoji="1" lang="ja-JP" altLang="en-US" dirty="0"/>
          </a:p>
        </p:txBody>
      </p:sp>
      <p:sp>
        <p:nvSpPr>
          <p:cNvPr id="4" name="フッター プレースホルダー 3"/>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a:xfrm>
            <a:off x="7401272" y="6483579"/>
            <a:ext cx="2311400" cy="365125"/>
          </a:xfrm>
        </p:spPr>
        <p:txBody>
          <a:bodyPr/>
          <a:lstStyle/>
          <a:p>
            <a:fld id="{F9BD7636-22E7-4304-ABE2-16A3D163D5E1}" type="slidenum">
              <a:rPr lang="ja-JP" altLang="en-US" smtClean="0"/>
              <a:pPr/>
              <a:t>30</a:t>
            </a:fld>
            <a:endParaRPr lang="ja-JP" altLang="en-US"/>
          </a:p>
        </p:txBody>
      </p:sp>
      <p:sp>
        <p:nvSpPr>
          <p:cNvPr id="3" name="正方形/長方形 2"/>
          <p:cNvSpPr/>
          <p:nvPr/>
        </p:nvSpPr>
        <p:spPr>
          <a:xfrm>
            <a:off x="704528" y="904921"/>
            <a:ext cx="9319430" cy="584775"/>
          </a:xfrm>
          <a:prstGeom prst="rect">
            <a:avLst/>
          </a:prstGeom>
        </p:spPr>
        <p:txBody>
          <a:bodyPr wrap="square">
            <a:spAutoFit/>
          </a:bodyPr>
          <a:lstStyle/>
          <a:p>
            <a:r>
              <a:rPr lang="en-US" altLang="ja-JP" sz="1600" dirty="0"/>
              <a:t>2019</a:t>
            </a:r>
            <a:r>
              <a:rPr lang="ja-JP" altLang="en-US" sz="1600" dirty="0"/>
              <a:t>年</a:t>
            </a:r>
            <a:r>
              <a:rPr lang="en-US" altLang="ja-JP" sz="1600" dirty="0"/>
              <a:t>7</a:t>
            </a:r>
            <a:r>
              <a:rPr lang="ja-JP" altLang="en-US" sz="1600" dirty="0"/>
              <a:t>月</a:t>
            </a:r>
            <a:r>
              <a:rPr lang="en-US" altLang="ja-JP" sz="1600" dirty="0"/>
              <a:t>10</a:t>
            </a:r>
            <a:r>
              <a:rPr lang="ja-JP" altLang="en-US" sz="1600" dirty="0"/>
              <a:t>日以前にご案内していた「複数の場合の導入手順」にて設定をしていて、</a:t>
            </a:r>
            <a:endParaRPr lang="en-US" altLang="ja-JP" sz="1600" dirty="0"/>
          </a:p>
          <a:p>
            <a:r>
              <a:rPr lang="ja-JP" altLang="en-US" sz="1600" dirty="0"/>
              <a:t>下記の「パターン </a:t>
            </a:r>
            <a:r>
              <a:rPr lang="en-US" altLang="ja-JP" sz="1600" dirty="0"/>
              <a:t>1</a:t>
            </a:r>
            <a:r>
              <a:rPr lang="ja-JP" altLang="en-US" sz="1600" dirty="0"/>
              <a:t>」の場合は、今後アカウントが追加される場合に修正が必要となります。</a:t>
            </a:r>
          </a:p>
        </p:txBody>
      </p:sp>
      <p:sp>
        <p:nvSpPr>
          <p:cNvPr id="9" name="正方形/長方形 8"/>
          <p:cNvSpPr/>
          <p:nvPr/>
        </p:nvSpPr>
        <p:spPr>
          <a:xfrm>
            <a:off x="605248" y="2172780"/>
            <a:ext cx="3950120" cy="584775"/>
          </a:xfrm>
          <a:prstGeom prst="rect">
            <a:avLst/>
          </a:prstGeom>
        </p:spPr>
        <p:txBody>
          <a:bodyPr wrap="none">
            <a:spAutoFit/>
          </a:bodyPr>
          <a:lstStyle/>
          <a:p>
            <a:r>
              <a:rPr lang="ja-JP" altLang="en-US" sz="1600" dirty="0"/>
              <a:t>現在：アカウント</a:t>
            </a:r>
            <a:r>
              <a:rPr lang="en-US" altLang="ja-JP" sz="1600" dirty="0"/>
              <a:t>A</a:t>
            </a:r>
            <a:r>
              <a:rPr lang="ja-JP" altLang="en-US" sz="1600" dirty="0"/>
              <a:t>とアカウント</a:t>
            </a:r>
            <a:r>
              <a:rPr lang="en-US" altLang="ja-JP" sz="1600" dirty="0"/>
              <a:t>B</a:t>
            </a:r>
            <a:r>
              <a:rPr lang="ja-JP" altLang="en-US" sz="1600" dirty="0"/>
              <a:t>があり</a:t>
            </a:r>
            <a:endParaRPr lang="en-US" altLang="ja-JP" sz="1600" dirty="0"/>
          </a:p>
          <a:p>
            <a:r>
              <a:rPr lang="ja-JP" altLang="en-US" sz="1600" dirty="0"/>
              <a:t>　　　それ以外は</a:t>
            </a:r>
            <a:r>
              <a:rPr lang="en-US" altLang="ja-JP" sz="1600" dirty="0"/>
              <a:t>C</a:t>
            </a:r>
            <a:r>
              <a:rPr lang="ja-JP" altLang="en-US" sz="1600" dirty="0"/>
              <a:t>とする設定の記載</a:t>
            </a:r>
          </a:p>
        </p:txBody>
      </p:sp>
      <p:sp>
        <p:nvSpPr>
          <p:cNvPr id="59" name="正方形/長方形 58"/>
          <p:cNvSpPr/>
          <p:nvPr/>
        </p:nvSpPr>
        <p:spPr>
          <a:xfrm>
            <a:off x="5708317" y="4955059"/>
            <a:ext cx="3262432" cy="646331"/>
          </a:xfrm>
          <a:prstGeom prst="rect">
            <a:avLst/>
          </a:prstGeom>
        </p:spPr>
        <p:txBody>
          <a:bodyPr wrap="none">
            <a:spAutoFit/>
          </a:bodyPr>
          <a:lstStyle/>
          <a:p>
            <a:pPr algn="ctr"/>
            <a:r>
              <a:rPr lang="ja-JP" altLang="en-US" sz="1600" dirty="0"/>
              <a:t>今後アカウントが増える場合でも</a:t>
            </a:r>
            <a:endParaRPr lang="en-US" altLang="ja-JP" sz="1600" dirty="0"/>
          </a:p>
          <a:p>
            <a:pPr algn="ctr"/>
            <a:r>
              <a:rPr lang="ja-JP" altLang="en-US" sz="2000" b="1" dirty="0">
                <a:solidFill>
                  <a:schemeClr val="accent6"/>
                </a:solidFill>
              </a:rPr>
              <a:t>修正の必要なし</a:t>
            </a:r>
            <a:r>
              <a:rPr lang="ja-JP" altLang="en-US" sz="2000" b="1" dirty="0"/>
              <a:t>　</a:t>
            </a:r>
          </a:p>
        </p:txBody>
      </p:sp>
      <p:sp>
        <p:nvSpPr>
          <p:cNvPr id="61" name="正方形/長方形 60">
            <a:extLst>
              <a:ext uri="{FF2B5EF4-FFF2-40B4-BE49-F238E27FC236}">
                <a16:creationId xmlns:a16="http://schemas.microsoft.com/office/drawing/2014/main" id="{DB15E45F-F888-1049-A009-527532FE2A9E}"/>
              </a:ext>
            </a:extLst>
          </p:cNvPr>
          <p:cNvSpPr/>
          <p:nvPr/>
        </p:nvSpPr>
        <p:spPr>
          <a:xfrm>
            <a:off x="1541411" y="1772816"/>
            <a:ext cx="2077794" cy="356296"/>
          </a:xfrm>
          <a:prstGeom prst="rect">
            <a:avLst/>
          </a:prstGeom>
          <a:solidFill>
            <a:schemeClr val="tx1">
              <a:lumMod val="50000"/>
              <a:lumOff val="50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dirty="0">
                <a:solidFill>
                  <a:schemeClr val="bg1"/>
                </a:solidFill>
              </a:rPr>
              <a:t>パターン </a:t>
            </a:r>
            <a:r>
              <a:rPr lang="en-US" altLang="ja-JP" sz="1400" dirty="0">
                <a:solidFill>
                  <a:schemeClr val="bg1"/>
                </a:solidFill>
              </a:rPr>
              <a:t>1</a:t>
            </a:r>
          </a:p>
        </p:txBody>
      </p:sp>
      <p:pic>
        <p:nvPicPr>
          <p:cNvPr id="60" name="図 59"/>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58821" y="1003651"/>
            <a:ext cx="432048" cy="432048"/>
          </a:xfrm>
          <a:prstGeom prst="rect">
            <a:avLst/>
          </a:prstGeom>
        </p:spPr>
      </p:pic>
      <p:pic>
        <p:nvPicPr>
          <p:cNvPr id="11" name="図 10"/>
          <p:cNvPicPr>
            <a:picLocks noChangeAspect="1"/>
          </p:cNvPicPr>
          <p:nvPr/>
        </p:nvPicPr>
        <p:blipFill>
          <a:blip r:embed="rId3"/>
          <a:stretch>
            <a:fillRect/>
          </a:stretch>
        </p:blipFill>
        <p:spPr>
          <a:xfrm>
            <a:off x="438660" y="3003679"/>
            <a:ext cx="4283296" cy="1459594"/>
          </a:xfrm>
          <a:prstGeom prst="rect">
            <a:avLst/>
          </a:prstGeom>
          <a:ln>
            <a:solidFill>
              <a:schemeClr val="tx1">
                <a:lumMod val="50000"/>
                <a:lumOff val="50000"/>
              </a:schemeClr>
            </a:solidFill>
          </a:ln>
        </p:spPr>
      </p:pic>
      <p:sp>
        <p:nvSpPr>
          <p:cNvPr id="65" name="正方形/長方形 64">
            <a:extLst>
              <a:ext uri="{FF2B5EF4-FFF2-40B4-BE49-F238E27FC236}">
                <a16:creationId xmlns:a16="http://schemas.microsoft.com/office/drawing/2014/main" id="{DB15E45F-F888-1049-A009-527532FE2A9E}"/>
              </a:ext>
            </a:extLst>
          </p:cNvPr>
          <p:cNvSpPr/>
          <p:nvPr/>
        </p:nvSpPr>
        <p:spPr>
          <a:xfrm>
            <a:off x="6300636" y="1772816"/>
            <a:ext cx="2077794" cy="356296"/>
          </a:xfrm>
          <a:prstGeom prst="rect">
            <a:avLst/>
          </a:prstGeom>
          <a:solidFill>
            <a:schemeClr val="tx1">
              <a:lumMod val="50000"/>
              <a:lumOff val="50000"/>
            </a:schemeClr>
          </a:solidFill>
          <a:ln>
            <a:solidFill>
              <a:schemeClr val="tx1">
                <a:lumMod val="50000"/>
                <a:lumOff val="50000"/>
              </a:schemeClr>
            </a:solidFill>
          </a:ln>
          <a:effectLst/>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dirty="0">
                <a:solidFill>
                  <a:schemeClr val="bg1"/>
                </a:solidFill>
              </a:rPr>
              <a:t>パターン </a:t>
            </a:r>
            <a:r>
              <a:rPr lang="en-US" altLang="ja-JP" sz="1400" dirty="0">
                <a:solidFill>
                  <a:schemeClr val="bg1"/>
                </a:solidFill>
              </a:rPr>
              <a:t>2</a:t>
            </a:r>
          </a:p>
        </p:txBody>
      </p:sp>
      <p:pic>
        <p:nvPicPr>
          <p:cNvPr id="12" name="図 11"/>
          <p:cNvPicPr>
            <a:picLocks noChangeAspect="1"/>
          </p:cNvPicPr>
          <p:nvPr/>
        </p:nvPicPr>
        <p:blipFill>
          <a:blip r:embed="rId4"/>
          <a:stretch>
            <a:fillRect/>
          </a:stretch>
        </p:blipFill>
        <p:spPr>
          <a:xfrm>
            <a:off x="5255469" y="3003679"/>
            <a:ext cx="4168129" cy="1449392"/>
          </a:xfrm>
          <a:prstGeom prst="rect">
            <a:avLst/>
          </a:prstGeom>
          <a:ln>
            <a:solidFill>
              <a:schemeClr val="tx1">
                <a:lumMod val="50000"/>
                <a:lumOff val="50000"/>
              </a:schemeClr>
            </a:solidFill>
          </a:ln>
        </p:spPr>
      </p:pic>
      <p:sp>
        <p:nvSpPr>
          <p:cNvPr id="13" name="二等辺三角形 12"/>
          <p:cNvSpPr/>
          <p:nvPr/>
        </p:nvSpPr>
        <p:spPr>
          <a:xfrm rot="10800000">
            <a:off x="2048955" y="4508550"/>
            <a:ext cx="1062707" cy="370443"/>
          </a:xfrm>
          <a:prstGeom prst="triangl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5" name="角丸四角形 14"/>
          <p:cNvSpPr/>
          <p:nvPr/>
        </p:nvSpPr>
        <p:spPr>
          <a:xfrm>
            <a:off x="3204179" y="3392292"/>
            <a:ext cx="372648" cy="210790"/>
          </a:xfrm>
          <a:prstGeom prst="roundRect">
            <a:avLst/>
          </a:prstGeom>
          <a:noFill/>
          <a:ln w="317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8" name="角丸四角形 67"/>
          <p:cNvSpPr/>
          <p:nvPr/>
        </p:nvSpPr>
        <p:spPr>
          <a:xfrm>
            <a:off x="7964728" y="3374590"/>
            <a:ext cx="372648" cy="210790"/>
          </a:xfrm>
          <a:prstGeom prst="roundRect">
            <a:avLst/>
          </a:prstGeom>
          <a:noFill/>
          <a:ln w="317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9" name="正方形/長方形 68"/>
          <p:cNvSpPr/>
          <p:nvPr/>
        </p:nvSpPr>
        <p:spPr>
          <a:xfrm>
            <a:off x="5342833" y="2172780"/>
            <a:ext cx="3993401" cy="769441"/>
          </a:xfrm>
          <a:prstGeom prst="rect">
            <a:avLst/>
          </a:prstGeom>
        </p:spPr>
        <p:txBody>
          <a:bodyPr wrap="none">
            <a:spAutoFit/>
          </a:bodyPr>
          <a:lstStyle/>
          <a:p>
            <a:r>
              <a:rPr lang="ja-JP" altLang="en-US" sz="1600" dirty="0"/>
              <a:t>現在：アカウント</a:t>
            </a:r>
            <a:r>
              <a:rPr lang="en-US" altLang="ja-JP" sz="1600" dirty="0"/>
              <a:t>A</a:t>
            </a:r>
            <a:r>
              <a:rPr lang="ja-JP" altLang="en-US" sz="1600" dirty="0"/>
              <a:t>とアカウント</a:t>
            </a:r>
            <a:r>
              <a:rPr lang="en-US" altLang="ja-JP" sz="1600" dirty="0"/>
              <a:t>B</a:t>
            </a:r>
            <a:r>
              <a:rPr lang="ja-JP" altLang="en-US" sz="1600" dirty="0"/>
              <a:t>があり</a:t>
            </a:r>
            <a:endParaRPr lang="en-US" altLang="ja-JP" sz="1600" dirty="0"/>
          </a:p>
          <a:p>
            <a:r>
              <a:rPr lang="ja-JP" altLang="en-US" sz="1600" dirty="0"/>
              <a:t>　　　それ以外は‘ ’とする設定の記載</a:t>
            </a:r>
            <a:endParaRPr lang="en-US" altLang="ja-JP" sz="1600" dirty="0"/>
          </a:p>
          <a:p>
            <a:r>
              <a:rPr lang="en-US" altLang="ja-JP" sz="1200" dirty="0"/>
              <a:t>         </a:t>
            </a:r>
            <a:r>
              <a:rPr lang="en-US" altLang="ja-JP" sz="1050" dirty="0"/>
              <a:t>※</a:t>
            </a:r>
            <a:r>
              <a:rPr lang="ja-JP" altLang="en-US" sz="1050" dirty="0"/>
              <a:t>それ以外はアカウント</a:t>
            </a:r>
            <a:r>
              <a:rPr lang="en-US" altLang="ja-JP" sz="1050" dirty="0"/>
              <a:t>1</a:t>
            </a:r>
            <a:r>
              <a:rPr lang="ja-JP" altLang="en-US" sz="1050" dirty="0" err="1"/>
              <a:t>つの</a:t>
            </a:r>
            <a:r>
              <a:rPr lang="ja-JP" altLang="en-US" sz="1050" dirty="0"/>
              <a:t>場合と同じ設定になる</a:t>
            </a:r>
          </a:p>
        </p:txBody>
      </p:sp>
      <p:sp>
        <p:nvSpPr>
          <p:cNvPr id="73" name="正方形/長方形 72"/>
          <p:cNvSpPr/>
          <p:nvPr/>
        </p:nvSpPr>
        <p:spPr>
          <a:xfrm>
            <a:off x="355981" y="4947038"/>
            <a:ext cx="4448655" cy="1300356"/>
          </a:xfrm>
          <a:prstGeom prst="rect">
            <a:avLst/>
          </a:prstGeom>
        </p:spPr>
        <p:txBody>
          <a:bodyPr wrap="none">
            <a:spAutoFit/>
          </a:bodyPr>
          <a:lstStyle/>
          <a:p>
            <a:pPr algn="ctr"/>
            <a:r>
              <a:rPr lang="ja-JP" altLang="en-US" sz="1600" dirty="0"/>
              <a:t>今後アカウントが増える場合</a:t>
            </a:r>
            <a:endParaRPr lang="en-US" altLang="ja-JP" sz="1600" dirty="0"/>
          </a:p>
          <a:p>
            <a:pPr algn="ctr"/>
            <a:r>
              <a:rPr lang="ja-JP" altLang="en-US" sz="2000" b="1" dirty="0">
                <a:solidFill>
                  <a:schemeClr val="accent6"/>
                </a:solidFill>
              </a:rPr>
              <a:t>修正が必要</a:t>
            </a:r>
            <a:endParaRPr lang="en-US" altLang="ja-JP" sz="2000" b="1" dirty="0">
              <a:solidFill>
                <a:schemeClr val="accent6"/>
              </a:solidFill>
            </a:endParaRPr>
          </a:p>
          <a:p>
            <a:pPr algn="ctr"/>
            <a:r>
              <a:rPr lang="ja-JP" altLang="en-US" sz="1050" dirty="0"/>
              <a:t>現状の設定では、追加アカウントは全てアカウント</a:t>
            </a:r>
            <a:r>
              <a:rPr lang="en-US" altLang="ja-JP" sz="1050" dirty="0"/>
              <a:t>C</a:t>
            </a:r>
            <a:r>
              <a:rPr lang="ja-JP" altLang="en-US" sz="1050" dirty="0"/>
              <a:t>についてしまう。</a:t>
            </a:r>
            <a:endParaRPr lang="en-US" altLang="ja-JP" sz="1050" dirty="0"/>
          </a:p>
          <a:p>
            <a:pPr algn="ctr"/>
            <a:r>
              <a:rPr lang="ja-JP" altLang="en-US" sz="1600" dirty="0">
                <a:solidFill>
                  <a:schemeClr val="accent6"/>
                </a:solidFill>
              </a:rPr>
              <a:t>今後アカウントの追加がある場合には</a:t>
            </a:r>
            <a:endParaRPr lang="en-US" altLang="ja-JP" sz="1600" dirty="0">
              <a:solidFill>
                <a:schemeClr val="accent6"/>
              </a:solidFill>
            </a:endParaRPr>
          </a:p>
          <a:p>
            <a:pPr algn="ctr"/>
            <a:r>
              <a:rPr lang="en-US" altLang="ja-JP" sz="1600" dirty="0">
                <a:solidFill>
                  <a:schemeClr val="accent6"/>
                </a:solidFill>
              </a:rPr>
              <a:t>P14</a:t>
            </a:r>
            <a:r>
              <a:rPr lang="ja-JP" altLang="en-US" sz="1600" dirty="0">
                <a:solidFill>
                  <a:schemeClr val="accent6"/>
                </a:solidFill>
              </a:rPr>
              <a:t>の記載に変更して下さい。</a:t>
            </a:r>
          </a:p>
        </p:txBody>
      </p:sp>
      <p:sp>
        <p:nvSpPr>
          <p:cNvPr id="74" name="二等辺三角形 73"/>
          <p:cNvSpPr/>
          <p:nvPr/>
        </p:nvSpPr>
        <p:spPr>
          <a:xfrm rot="10800000">
            <a:off x="6808180" y="4516473"/>
            <a:ext cx="1062707" cy="370443"/>
          </a:xfrm>
          <a:prstGeom prst="triangl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Tree>
    <p:extLst>
      <p:ext uri="{BB962C8B-B14F-4D97-AF65-F5344CB8AC3E}">
        <p14:creationId xmlns:p14="http://schemas.microsoft.com/office/powerpoint/2010/main" val="3852736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4221088"/>
            <a:ext cx="8496944" cy="1143000"/>
          </a:xfrm>
        </p:spPr>
        <p:txBody>
          <a:bodyPr>
            <a:normAutofit/>
          </a:bodyPr>
          <a:lstStyle/>
          <a:p>
            <a:pPr algn="l"/>
            <a:r>
              <a:rPr lang="ja-JP" altLang="en-US" sz="3600" b="1" dirty="0"/>
              <a:t>概要</a:t>
            </a:r>
            <a:endParaRPr kumimoji="1" lang="ja-JP" altLang="en-US" sz="3600" b="1" dirty="0"/>
          </a:p>
        </p:txBody>
      </p:sp>
      <p:sp>
        <p:nvSpPr>
          <p:cNvPr id="3" name="フッター プレースホルダー 2"/>
          <p:cNvSpPr>
            <a:spLocks noGrp="1"/>
          </p:cNvSpPr>
          <p:nvPr>
            <p:ph type="ftr" sz="quarter" idx="3"/>
          </p:nvPr>
        </p:nvSpPr>
        <p:spPr/>
        <p:txBody>
          <a:bodyPr/>
          <a:lstStyle/>
          <a:p>
            <a:r>
              <a:rPr lang="en-US" altLang="ja-JP" sz="800"/>
              <a:t>Copyright (C) 2019 Yahoo Japan Corporation. All Rights Reserved.</a:t>
            </a:r>
            <a:endParaRPr lang="ja-JP" altLang="en-US" sz="800" dirty="0"/>
          </a:p>
        </p:txBody>
      </p:sp>
      <p:sp>
        <p:nvSpPr>
          <p:cNvPr id="4" name="スライド番号プレースホルダー 3"/>
          <p:cNvSpPr>
            <a:spLocks noGrp="1"/>
          </p:cNvSpPr>
          <p:nvPr>
            <p:ph type="sldNum" sz="quarter" idx="4"/>
          </p:nvPr>
        </p:nvSpPr>
        <p:spPr/>
        <p:txBody>
          <a:bodyPr/>
          <a:lstStyle/>
          <a:p>
            <a:fld id="{F9BD7636-22E7-4304-ABE2-16A3D163D5E1}" type="slidenum">
              <a:rPr lang="ja-JP" altLang="en-US" smtClean="0"/>
              <a:pPr/>
              <a:t>4</a:t>
            </a:fld>
            <a:endParaRPr lang="ja-JP" altLang="en-US"/>
          </a:p>
        </p:txBody>
      </p:sp>
      <p:sp>
        <p:nvSpPr>
          <p:cNvPr id="5" name="タイトル 1"/>
          <p:cNvSpPr txBox="1">
            <a:spLocks/>
          </p:cNvSpPr>
          <p:nvPr/>
        </p:nvSpPr>
        <p:spPr>
          <a:xfrm>
            <a:off x="272480" y="3642661"/>
            <a:ext cx="849694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000" kern="1200">
                <a:solidFill>
                  <a:schemeClr val="tx1"/>
                </a:solidFill>
                <a:latin typeface="+mj-lt"/>
                <a:ea typeface="+mj-ea"/>
                <a:cs typeface="+mj-cs"/>
              </a:defRPr>
            </a:lvl1pPr>
          </a:lstStyle>
          <a:p>
            <a:pPr algn="l"/>
            <a:r>
              <a:rPr lang="en-US" altLang="ja-JP" sz="2000" dirty="0">
                <a:solidFill>
                  <a:schemeClr val="accent2"/>
                </a:solidFill>
              </a:rPr>
              <a:t>Yahoo!</a:t>
            </a:r>
            <a:r>
              <a:rPr lang="ja-JP" altLang="en-US" sz="2000" dirty="0">
                <a:solidFill>
                  <a:schemeClr val="accent2"/>
                </a:solidFill>
              </a:rPr>
              <a:t>プロモーション広告 </a:t>
            </a:r>
            <a:r>
              <a:rPr lang="ja-JP" altLang="en-US" sz="2000" dirty="0">
                <a:solidFill>
                  <a:schemeClr val="bg1">
                    <a:lumMod val="65000"/>
                  </a:schemeClr>
                </a:solidFill>
              </a:rPr>
              <a:t>コンバージョン測定補完機能導入</a:t>
            </a:r>
            <a:r>
              <a:rPr lang="ja-JP" altLang="en-US" sz="2000" dirty="0">
                <a:solidFill>
                  <a:schemeClr val="accent2"/>
                </a:solidFill>
              </a:rPr>
              <a:t>手順書</a:t>
            </a:r>
          </a:p>
        </p:txBody>
      </p:sp>
    </p:spTree>
    <p:extLst>
      <p:ext uri="{BB962C8B-B14F-4D97-AF65-F5344CB8AC3E}">
        <p14:creationId xmlns:p14="http://schemas.microsoft.com/office/powerpoint/2010/main" val="534669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a:t>概要</a:t>
            </a:r>
          </a:p>
        </p:txBody>
      </p:sp>
      <p:sp>
        <p:nvSpPr>
          <p:cNvPr id="3" name="コンテンツ プレースホルダー 2"/>
          <p:cNvSpPr>
            <a:spLocks noGrp="1"/>
          </p:cNvSpPr>
          <p:nvPr>
            <p:ph sz="quarter" idx="13"/>
          </p:nvPr>
        </p:nvSpPr>
        <p:spPr>
          <a:xfrm>
            <a:off x="272480" y="827431"/>
            <a:ext cx="9440192" cy="5575773"/>
          </a:xfrm>
        </p:spPr>
        <p:txBody>
          <a:bodyPr/>
          <a:lstStyle/>
          <a:p>
            <a:pPr>
              <a:lnSpc>
                <a:spcPct val="120000"/>
              </a:lnSpc>
              <a:spcBef>
                <a:spcPts val="0"/>
              </a:spcBef>
              <a:buFont typeface="Wingdings" pitchFamily="2" charset="2"/>
              <a:buChar char="l"/>
            </a:pPr>
            <a:r>
              <a:rPr lang="ja-JP" altLang="en-US" sz="1400" dirty="0"/>
              <a:t> </a:t>
            </a:r>
            <a:r>
              <a:rPr lang="en-US" altLang="ja-JP" sz="1400" dirty="0"/>
              <a:t>Apple</a:t>
            </a:r>
            <a:r>
              <a:rPr lang="ja-JP" altLang="en-US" sz="1400" dirty="0"/>
              <a:t>社ブラウザー（</a:t>
            </a:r>
            <a:r>
              <a:rPr lang="en-US" altLang="ja-JP" sz="1400" dirty="0"/>
              <a:t>Safari</a:t>
            </a:r>
            <a:r>
              <a:rPr lang="ja-JP" altLang="en-US" sz="1400" dirty="0"/>
              <a:t>）のセキュリティー機能強化の影響を受け、</a:t>
            </a:r>
            <a:r>
              <a:rPr lang="en-US" altLang="ja-JP" sz="1400" dirty="0"/>
              <a:t>Yahoo!</a:t>
            </a:r>
            <a:r>
              <a:rPr lang="ja-JP" altLang="en-US" sz="1400" dirty="0"/>
              <a:t>プロモーション</a:t>
            </a:r>
            <a:r>
              <a:rPr lang="en-US" altLang="ja-JP" sz="1400" dirty="0"/>
              <a:t> </a:t>
            </a:r>
            <a:r>
              <a:rPr lang="ja-JP" altLang="en-US" sz="1400" dirty="0"/>
              <a:t>広告の</a:t>
            </a:r>
            <a:endParaRPr lang="en-US" altLang="ja-JP" sz="1400" dirty="0"/>
          </a:p>
          <a:p>
            <a:pPr marL="400050" lvl="1" indent="0">
              <a:lnSpc>
                <a:spcPct val="120000"/>
              </a:lnSpc>
              <a:spcBef>
                <a:spcPts val="0"/>
              </a:spcBef>
              <a:buNone/>
            </a:pPr>
            <a:r>
              <a:rPr lang="ja-JP" altLang="en-US" sz="1400" dirty="0"/>
              <a:t>コンバージョン計測が正しく行われない可能性があります。</a:t>
            </a:r>
            <a:endParaRPr lang="en-US" altLang="ja-JP" sz="1400" dirty="0"/>
          </a:p>
          <a:p>
            <a:pPr marL="400050" lvl="1" indent="0">
              <a:lnSpc>
                <a:spcPct val="120000"/>
              </a:lnSpc>
              <a:spcBef>
                <a:spcPts val="0"/>
              </a:spcBef>
              <a:buNone/>
            </a:pPr>
            <a:r>
              <a:rPr lang="ja-JP" altLang="en-US" sz="1400" dirty="0"/>
              <a:t>そのため、当資料では</a:t>
            </a:r>
            <a:r>
              <a:rPr lang="ja-JP" altLang="en-US" sz="1400" b="1" u="sng" dirty="0">
                <a:solidFill>
                  <a:schemeClr val="accent6"/>
                </a:solidFill>
              </a:rPr>
              <a:t>コンバージョン</a:t>
            </a:r>
            <a:r>
              <a:rPr lang="en-US" altLang="ja-JP" sz="1400" b="1" u="sng" dirty="0">
                <a:solidFill>
                  <a:schemeClr val="accent6"/>
                </a:solidFill>
              </a:rPr>
              <a:t>  </a:t>
            </a:r>
            <a:r>
              <a:rPr lang="ja-JP" altLang="en-US" sz="1400" b="1" u="sng" dirty="0">
                <a:solidFill>
                  <a:schemeClr val="accent6"/>
                </a:solidFill>
              </a:rPr>
              <a:t>計測の補完機能</a:t>
            </a:r>
            <a:r>
              <a:rPr lang="ja-JP" altLang="en-US" sz="1400" dirty="0"/>
              <a:t>として、「</a:t>
            </a:r>
            <a:r>
              <a:rPr lang="ja-JP" altLang="en-US" sz="1400" dirty="0">
                <a:solidFill>
                  <a:schemeClr val="accent6"/>
                </a:solidFill>
              </a:rPr>
              <a:t>コンバージョン測定補完機能タグ</a:t>
            </a:r>
            <a:r>
              <a:rPr lang="ja-JP" altLang="en-US" sz="1050" dirty="0">
                <a:solidFill>
                  <a:schemeClr val="accent6"/>
                </a:solidFill>
              </a:rPr>
              <a:t>（および</a:t>
            </a:r>
            <a:endParaRPr lang="en-US" altLang="ja-JP" sz="1050" dirty="0">
              <a:solidFill>
                <a:schemeClr val="accent6"/>
              </a:solidFill>
            </a:endParaRPr>
          </a:p>
          <a:p>
            <a:pPr marL="400050" lvl="1" indent="0">
              <a:lnSpc>
                <a:spcPct val="120000"/>
              </a:lnSpc>
              <a:spcBef>
                <a:spcPts val="0"/>
              </a:spcBef>
              <a:buNone/>
            </a:pPr>
            <a:r>
              <a:rPr lang="ja-JP" altLang="en-US" sz="1050" dirty="0">
                <a:solidFill>
                  <a:schemeClr val="accent6"/>
                </a:solidFill>
              </a:rPr>
              <a:t>サイトジェネラルタグ）</a:t>
            </a:r>
            <a:r>
              <a:rPr lang="ja-JP" altLang="en-US" sz="1400" dirty="0"/>
              <a:t>」と「</a:t>
            </a:r>
            <a:r>
              <a:rPr lang="ja-JP" altLang="en-US" sz="1400" dirty="0">
                <a:solidFill>
                  <a:schemeClr val="accent6"/>
                </a:solidFill>
              </a:rPr>
              <a:t>自動タグ設定</a:t>
            </a:r>
            <a:r>
              <a:rPr lang="ja-JP" altLang="en-US" sz="1400" dirty="0"/>
              <a:t>」について説明いたします。</a:t>
            </a:r>
            <a:endParaRPr lang="en-US" altLang="ja-JP" sz="1400" dirty="0"/>
          </a:p>
          <a:p>
            <a:pPr marL="400050" lvl="1" indent="0">
              <a:lnSpc>
                <a:spcPct val="120000"/>
              </a:lnSpc>
              <a:spcBef>
                <a:spcPts val="0"/>
              </a:spcBef>
              <a:buNone/>
            </a:pPr>
            <a:endParaRPr lang="en-US" altLang="ja-JP" sz="1400" dirty="0"/>
          </a:p>
          <a:p>
            <a:pPr marL="400050" lvl="1" indent="0">
              <a:lnSpc>
                <a:spcPct val="120000"/>
              </a:lnSpc>
              <a:spcBef>
                <a:spcPts val="0"/>
              </a:spcBef>
              <a:buNone/>
            </a:pPr>
            <a:r>
              <a:rPr lang="en-US" altLang="ja-JP" sz="1400" dirty="0"/>
              <a:t/>
            </a:r>
            <a:br>
              <a:rPr lang="en-US" altLang="ja-JP" sz="1400" dirty="0"/>
            </a:br>
            <a:endParaRPr lang="en-US" altLang="ja-JP" sz="1400" dirty="0"/>
          </a:p>
          <a:p>
            <a:pPr>
              <a:lnSpc>
                <a:spcPct val="120000"/>
              </a:lnSpc>
              <a:spcBef>
                <a:spcPts val="0"/>
              </a:spcBef>
              <a:buFont typeface="Wingdings" pitchFamily="2" charset="2"/>
              <a:buChar char="l"/>
            </a:pPr>
            <a:r>
              <a:rPr lang="en-US" altLang="ja-JP" sz="1400" dirty="0"/>
              <a:t>Yahoo!</a:t>
            </a:r>
            <a:r>
              <a:rPr lang="ja-JP" altLang="en-US" sz="1400" dirty="0"/>
              <a:t>タグマネージャーを利用して本手順書に記載の各タグを実装する場合、</a:t>
            </a:r>
            <a:r>
              <a:rPr lang="en-US" altLang="ja-JP" sz="1400" dirty="0"/>
              <a:t>Apple</a:t>
            </a:r>
            <a:r>
              <a:rPr lang="ja-JP" altLang="en-US" sz="1400" dirty="0"/>
              <a:t>社ブラウザー（</a:t>
            </a:r>
            <a:r>
              <a:rPr lang="en-US" altLang="ja-JP" sz="1400" dirty="0"/>
              <a:t>Safari</a:t>
            </a:r>
            <a:r>
              <a:rPr lang="ja-JP" altLang="en-US" sz="1400" dirty="0"/>
              <a:t>）のセキュリティー機能強化の影響が想定されます。</a:t>
            </a:r>
            <a:r>
              <a:rPr lang="en-US" altLang="ja-JP" sz="1400" dirty="0"/>
              <a:t> Yahoo!</a:t>
            </a:r>
            <a:r>
              <a:rPr lang="ja-JP" altLang="en-US" sz="1400" dirty="0"/>
              <a:t>タグマネージャーをご利用の際は以下の記事を</a:t>
            </a:r>
            <a:endParaRPr lang="en-US" altLang="ja-JP" sz="1400" dirty="0"/>
          </a:p>
          <a:p>
            <a:pPr marL="400050" lvl="1" indent="0">
              <a:lnSpc>
                <a:spcPct val="120000"/>
              </a:lnSpc>
              <a:spcBef>
                <a:spcPts val="0"/>
              </a:spcBef>
              <a:buNone/>
            </a:pPr>
            <a:r>
              <a:rPr lang="ja-JP" altLang="en-US" sz="1400" dirty="0"/>
              <a:t>ご確認のうえ、必要に応じて対応案を実施いただきますようお願いいたします。</a:t>
            </a:r>
            <a:r>
              <a:rPr lang="en-US" altLang="ja-JP" sz="1400" dirty="0"/>
              <a:t/>
            </a:r>
            <a:br>
              <a:rPr lang="en-US" altLang="ja-JP" sz="1400" dirty="0"/>
            </a:br>
            <a:r>
              <a:rPr lang="en-US" altLang="ja-JP" sz="1400" dirty="0">
                <a:hlinkClick r:id="rId2"/>
              </a:rPr>
              <a:t>Yahoo!</a:t>
            </a:r>
            <a:r>
              <a:rPr lang="ja-JP" altLang="en-US" sz="1400" dirty="0">
                <a:hlinkClick r:id="rId2"/>
              </a:rPr>
              <a:t>タグマネージャーにおける</a:t>
            </a:r>
            <a:r>
              <a:rPr lang="en-US" altLang="ja-JP" sz="1400" dirty="0">
                <a:hlinkClick r:id="rId2"/>
              </a:rPr>
              <a:t>ITP2.0</a:t>
            </a:r>
            <a:r>
              <a:rPr lang="ja-JP" altLang="en-US" sz="1400" dirty="0">
                <a:hlinkClick r:id="rId2"/>
              </a:rPr>
              <a:t>の影響について</a:t>
            </a:r>
            <a:r>
              <a:rPr lang="en-US" altLang="ja-JP" sz="1000" dirty="0"/>
              <a:t/>
            </a:r>
            <a:br>
              <a:rPr lang="en-US" altLang="ja-JP" sz="1000" dirty="0"/>
            </a:br>
            <a:endParaRPr lang="en-US" altLang="ja-JP" sz="1000" dirty="0"/>
          </a:p>
        </p:txBody>
      </p:sp>
      <p:sp>
        <p:nvSpPr>
          <p:cNvPr id="4" name="フッター プレースホルダー 3"/>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p:txBody>
          <a:bodyPr/>
          <a:lstStyle/>
          <a:p>
            <a:fld id="{F9BD7636-22E7-4304-ABE2-16A3D163D5E1}" type="slidenum">
              <a:rPr lang="ja-JP" altLang="en-US" smtClean="0"/>
              <a:pPr/>
              <a:t>5</a:t>
            </a:fld>
            <a:endParaRPr lang="ja-JP" altLang="en-US"/>
          </a:p>
        </p:txBody>
      </p:sp>
    </p:spTree>
    <p:extLst>
      <p:ext uri="{BB962C8B-B14F-4D97-AF65-F5344CB8AC3E}">
        <p14:creationId xmlns:p14="http://schemas.microsoft.com/office/powerpoint/2010/main" val="210922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a:t>コンバージョン計測補完の仕組み</a:t>
            </a:r>
            <a:endParaRPr kumimoji="1" lang="ja-JP" altLang="en-US" sz="2000" dirty="0"/>
          </a:p>
        </p:txBody>
      </p:sp>
      <p:sp>
        <p:nvSpPr>
          <p:cNvPr id="4" name="フッター プレースホルダー 3"/>
          <p:cNvSpPr>
            <a:spLocks noGrp="1"/>
          </p:cNvSpPr>
          <p:nvPr>
            <p:ph type="ftr" sz="quarter" idx="3"/>
          </p:nvPr>
        </p:nvSpPr>
        <p:spPr>
          <a:xfrm>
            <a:off x="2792760" y="6525344"/>
            <a:ext cx="4320480" cy="365125"/>
          </a:xfrm>
        </p:spPr>
        <p:txBody>
          <a:bodyPr/>
          <a:lstStyle/>
          <a:p>
            <a:r>
              <a:rPr lang="en-US"/>
              <a:t>Copyright (C) 2019 Yahoo Japan Corporation. All Rights Reserved.</a:t>
            </a:r>
            <a:endParaRPr lang="en-US" altLang="ja-JP" dirty="0"/>
          </a:p>
        </p:txBody>
      </p:sp>
      <p:sp>
        <p:nvSpPr>
          <p:cNvPr id="5" name="スライド番号プレースホルダー 4"/>
          <p:cNvSpPr>
            <a:spLocks noGrp="1"/>
          </p:cNvSpPr>
          <p:nvPr>
            <p:ph type="sldNum" sz="quarter" idx="4"/>
          </p:nvPr>
        </p:nvSpPr>
        <p:spPr>
          <a:xfrm>
            <a:off x="7401272" y="6453336"/>
            <a:ext cx="2311400" cy="365125"/>
          </a:xfrm>
        </p:spPr>
        <p:txBody>
          <a:bodyPr/>
          <a:lstStyle/>
          <a:p>
            <a:fld id="{F9BD7636-22E7-4304-ABE2-16A3D163D5E1}" type="slidenum">
              <a:rPr lang="ja-JP" altLang="en-US" smtClean="0"/>
              <a:pPr/>
              <a:t>6</a:t>
            </a:fld>
            <a:endParaRPr lang="ja-JP" altLang="en-US"/>
          </a:p>
        </p:txBody>
      </p:sp>
      <p:grpSp>
        <p:nvGrpSpPr>
          <p:cNvPr id="9" name="Group 11">
            <a:extLst>
              <a:ext uri="{FF2B5EF4-FFF2-40B4-BE49-F238E27FC236}">
                <a16:creationId xmlns:a16="http://schemas.microsoft.com/office/drawing/2014/main" id="{890ECBC1-10AE-DB44-BB09-69CE82FF6647}"/>
              </a:ext>
            </a:extLst>
          </p:cNvPr>
          <p:cNvGrpSpPr>
            <a:grpSpLocks/>
          </p:cNvGrpSpPr>
          <p:nvPr/>
        </p:nvGrpSpPr>
        <p:grpSpPr bwMode="auto">
          <a:xfrm>
            <a:off x="461286" y="5639575"/>
            <a:ext cx="390241" cy="408388"/>
            <a:chOff x="1946" y="495"/>
            <a:chExt cx="460" cy="460"/>
          </a:xfrm>
        </p:grpSpPr>
        <p:sp>
          <p:nvSpPr>
            <p:cNvPr id="10" name="Freeform 12">
              <a:extLst>
                <a:ext uri="{FF2B5EF4-FFF2-40B4-BE49-F238E27FC236}">
                  <a16:creationId xmlns:a16="http://schemas.microsoft.com/office/drawing/2014/main" id="{331E1739-9220-8245-BB43-07986507A0E0}"/>
                </a:ext>
              </a:extLst>
            </p:cNvPr>
            <p:cNvSpPr>
              <a:spLocks noChangeArrowheads="1"/>
            </p:cNvSpPr>
            <p:nvPr/>
          </p:nvSpPr>
          <p:spPr bwMode="auto">
            <a:xfrm>
              <a:off x="1946" y="495"/>
              <a:ext cx="460" cy="460"/>
            </a:xfrm>
            <a:custGeom>
              <a:avLst/>
              <a:gdLst>
                <a:gd name="T0" fmla="*/ 1016 w 2032"/>
                <a:gd name="T1" fmla="*/ 0 h 2032"/>
                <a:gd name="T2" fmla="*/ 0 w 2032"/>
                <a:gd name="T3" fmla="*/ 1016 h 2032"/>
                <a:gd name="T4" fmla="*/ 31 w 2032"/>
                <a:gd name="T5" fmla="*/ 1269 h 2032"/>
                <a:gd name="T6" fmla="*/ 62 w 2032"/>
                <a:gd name="T7" fmla="*/ 1365 h 2032"/>
                <a:gd name="T8" fmla="*/ 266 w 2032"/>
                <a:gd name="T9" fmla="*/ 1698 h 2032"/>
                <a:gd name="T10" fmla="*/ 333 w 2032"/>
                <a:gd name="T11" fmla="*/ 1765 h 2032"/>
                <a:gd name="T12" fmla="*/ 1016 w 2032"/>
                <a:gd name="T13" fmla="*/ 2031 h 2032"/>
                <a:gd name="T14" fmla="*/ 1698 w 2032"/>
                <a:gd name="T15" fmla="*/ 1765 h 2032"/>
                <a:gd name="T16" fmla="*/ 1765 w 2032"/>
                <a:gd name="T17" fmla="*/ 1698 h 2032"/>
                <a:gd name="T18" fmla="*/ 1969 w 2032"/>
                <a:gd name="T19" fmla="*/ 1365 h 2032"/>
                <a:gd name="T20" fmla="*/ 2000 w 2032"/>
                <a:gd name="T21" fmla="*/ 1269 h 2032"/>
                <a:gd name="T22" fmla="*/ 2031 w 2032"/>
                <a:gd name="T23" fmla="*/ 1016 h 2032"/>
                <a:gd name="T24" fmla="*/ 1016 w 2032"/>
                <a:gd name="T25" fmla="*/ 0 h 2032"/>
                <a:gd name="T26" fmla="*/ 1016 w 2032"/>
                <a:gd name="T27" fmla="*/ 1861 h 2032"/>
                <a:gd name="T28" fmla="*/ 170 w 2032"/>
                <a:gd name="T29" fmla="*/ 1016 h 2032"/>
                <a:gd name="T30" fmla="*/ 1016 w 2032"/>
                <a:gd name="T31" fmla="*/ 170 h 2032"/>
                <a:gd name="T32" fmla="*/ 1861 w 2032"/>
                <a:gd name="T33" fmla="*/ 1016 h 2032"/>
                <a:gd name="T34" fmla="*/ 1016 w 2032"/>
                <a:gd name="T35"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2" h="2032">
                  <a:moveTo>
                    <a:pt x="1016" y="0"/>
                  </a:moveTo>
                  <a:cubicBezTo>
                    <a:pt x="455" y="0"/>
                    <a:pt x="0" y="455"/>
                    <a:pt x="0" y="1016"/>
                  </a:cubicBezTo>
                  <a:cubicBezTo>
                    <a:pt x="0" y="1102"/>
                    <a:pt x="12" y="1187"/>
                    <a:pt x="31" y="1269"/>
                  </a:cubicBezTo>
                  <a:cubicBezTo>
                    <a:pt x="40" y="1303"/>
                    <a:pt x="48" y="1334"/>
                    <a:pt x="62" y="1365"/>
                  </a:cubicBezTo>
                  <a:cubicBezTo>
                    <a:pt x="108" y="1489"/>
                    <a:pt x="178" y="1602"/>
                    <a:pt x="266" y="1698"/>
                  </a:cubicBezTo>
                  <a:cubicBezTo>
                    <a:pt x="288" y="1723"/>
                    <a:pt x="311" y="1746"/>
                    <a:pt x="333" y="1765"/>
                  </a:cubicBezTo>
                  <a:cubicBezTo>
                    <a:pt x="514" y="1932"/>
                    <a:pt x="754" y="2031"/>
                    <a:pt x="1016" y="2031"/>
                  </a:cubicBezTo>
                  <a:cubicBezTo>
                    <a:pt x="1277" y="2031"/>
                    <a:pt x="1517" y="1932"/>
                    <a:pt x="1698" y="1765"/>
                  </a:cubicBezTo>
                  <a:cubicBezTo>
                    <a:pt x="1723" y="1743"/>
                    <a:pt x="1746" y="1720"/>
                    <a:pt x="1765" y="1698"/>
                  </a:cubicBezTo>
                  <a:cubicBezTo>
                    <a:pt x="1853" y="1602"/>
                    <a:pt x="1923" y="1489"/>
                    <a:pt x="1969" y="1365"/>
                  </a:cubicBezTo>
                  <a:cubicBezTo>
                    <a:pt x="1980" y="1334"/>
                    <a:pt x="1991" y="1303"/>
                    <a:pt x="2000" y="1269"/>
                  </a:cubicBezTo>
                  <a:cubicBezTo>
                    <a:pt x="2019" y="1187"/>
                    <a:pt x="2031" y="1102"/>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sz="1600">
                <a:latin typeface="+mn-ea"/>
              </a:endParaRPr>
            </a:p>
          </p:txBody>
        </p:sp>
        <p:sp>
          <p:nvSpPr>
            <p:cNvPr id="11" name="Freeform 13">
              <a:extLst>
                <a:ext uri="{FF2B5EF4-FFF2-40B4-BE49-F238E27FC236}">
                  <a16:creationId xmlns:a16="http://schemas.microsoft.com/office/drawing/2014/main" id="{05AED4A9-2790-674E-9893-D69DF08B2595}"/>
                </a:ext>
              </a:extLst>
            </p:cNvPr>
            <p:cNvSpPr>
              <a:spLocks noChangeArrowheads="1"/>
            </p:cNvSpPr>
            <p:nvPr/>
          </p:nvSpPr>
          <p:spPr bwMode="auto">
            <a:xfrm>
              <a:off x="2065" y="652"/>
              <a:ext cx="236" cy="156"/>
            </a:xfrm>
            <a:custGeom>
              <a:avLst/>
              <a:gdLst>
                <a:gd name="T0" fmla="*/ 840 w 1047"/>
                <a:gd name="T1" fmla="*/ 42 h 691"/>
                <a:gd name="T2" fmla="*/ 412 w 1047"/>
                <a:gd name="T3" fmla="*/ 425 h 691"/>
                <a:gd name="T4" fmla="*/ 201 w 1047"/>
                <a:gd name="T5" fmla="*/ 237 h 691"/>
                <a:gd name="T6" fmla="*/ 43 w 1047"/>
                <a:gd name="T7" fmla="*/ 245 h 691"/>
                <a:gd name="T8" fmla="*/ 51 w 1047"/>
                <a:gd name="T9" fmla="*/ 402 h 691"/>
                <a:gd name="T10" fmla="*/ 339 w 1047"/>
                <a:gd name="T11" fmla="*/ 662 h 691"/>
                <a:gd name="T12" fmla="*/ 415 w 1047"/>
                <a:gd name="T13" fmla="*/ 690 h 691"/>
                <a:gd name="T14" fmla="*/ 491 w 1047"/>
                <a:gd name="T15" fmla="*/ 662 h 691"/>
                <a:gd name="T16" fmla="*/ 995 w 1047"/>
                <a:gd name="T17" fmla="*/ 211 h 691"/>
                <a:gd name="T18" fmla="*/ 1004 w 1047"/>
                <a:gd name="T19" fmla="*/ 53 h 691"/>
                <a:gd name="T20" fmla="*/ 840 w 1047"/>
                <a:gd name="T21" fmla="*/ 42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47" h="691">
                  <a:moveTo>
                    <a:pt x="840" y="42"/>
                  </a:moveTo>
                  <a:lnTo>
                    <a:pt x="412" y="425"/>
                  </a:lnTo>
                  <a:lnTo>
                    <a:pt x="201" y="237"/>
                  </a:lnTo>
                  <a:cubicBezTo>
                    <a:pt x="155" y="194"/>
                    <a:pt x="82" y="200"/>
                    <a:pt x="43" y="245"/>
                  </a:cubicBezTo>
                  <a:cubicBezTo>
                    <a:pt x="0" y="290"/>
                    <a:pt x="6" y="362"/>
                    <a:pt x="51" y="402"/>
                  </a:cubicBezTo>
                  <a:lnTo>
                    <a:pt x="339" y="662"/>
                  </a:lnTo>
                  <a:cubicBezTo>
                    <a:pt x="361" y="681"/>
                    <a:pt x="387" y="690"/>
                    <a:pt x="415" y="690"/>
                  </a:cubicBezTo>
                  <a:cubicBezTo>
                    <a:pt x="443" y="690"/>
                    <a:pt x="469" y="681"/>
                    <a:pt x="491" y="662"/>
                  </a:cubicBezTo>
                  <a:lnTo>
                    <a:pt x="995" y="211"/>
                  </a:lnTo>
                  <a:cubicBezTo>
                    <a:pt x="1040" y="169"/>
                    <a:pt x="1046" y="98"/>
                    <a:pt x="1004" y="53"/>
                  </a:cubicBezTo>
                  <a:cubicBezTo>
                    <a:pt x="958" y="5"/>
                    <a:pt x="888" y="0"/>
                    <a:pt x="840" y="42"/>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sz="1600">
                <a:latin typeface="+mn-ea"/>
              </a:endParaRPr>
            </a:p>
          </p:txBody>
        </p:sp>
      </p:grpSp>
      <p:sp>
        <p:nvSpPr>
          <p:cNvPr id="12" name="正方形/長方形 11">
            <a:extLst>
              <a:ext uri="{FF2B5EF4-FFF2-40B4-BE49-F238E27FC236}">
                <a16:creationId xmlns:a16="http://schemas.microsoft.com/office/drawing/2014/main" id="{64C97C0C-19E1-E245-BF9A-9305B4A071A6}"/>
              </a:ext>
            </a:extLst>
          </p:cNvPr>
          <p:cNvSpPr/>
          <p:nvPr/>
        </p:nvSpPr>
        <p:spPr>
          <a:xfrm>
            <a:off x="272480" y="5023032"/>
            <a:ext cx="1419720" cy="524296"/>
          </a:xfrm>
          <a:prstGeom prst="rect">
            <a:avLst/>
          </a:prstGeom>
          <a:solidFill>
            <a:schemeClr val="bg1">
              <a:lumMod val="85000"/>
            </a:schemeClr>
          </a:solidFill>
          <a:ln/>
          <a:effec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000">
                <a:solidFill>
                  <a:schemeClr val="tx1"/>
                </a:solidFill>
                <a:latin typeface="+mn-ea"/>
              </a:rPr>
              <a:t>広告管理ツール</a:t>
            </a:r>
            <a:r>
              <a:rPr kumimoji="1" lang="ja-JP" altLang="en-US" sz="1000">
                <a:solidFill>
                  <a:schemeClr val="tx1"/>
                </a:solidFill>
                <a:latin typeface="+mn-ea"/>
              </a:rPr>
              <a:t>で</a:t>
            </a:r>
            <a:endParaRPr kumimoji="1" lang="en-US" altLang="ja-JP" sz="1000" dirty="0">
              <a:solidFill>
                <a:schemeClr val="tx1"/>
              </a:solidFill>
              <a:latin typeface="+mn-ea"/>
            </a:endParaRPr>
          </a:p>
          <a:p>
            <a:pPr algn="ctr"/>
            <a:r>
              <a:rPr kumimoji="1" lang="ja-JP" altLang="en-US" sz="1000" b="1" dirty="0">
                <a:solidFill>
                  <a:schemeClr val="accent6"/>
                </a:solidFill>
                <a:latin typeface="+mn-ea"/>
              </a:rPr>
              <a:t>自動タグ設定</a:t>
            </a:r>
            <a:r>
              <a:rPr kumimoji="1" lang="ja-JP" altLang="en-US" sz="1000" dirty="0">
                <a:solidFill>
                  <a:schemeClr val="tx1"/>
                </a:solidFill>
                <a:latin typeface="+mn-ea"/>
              </a:rPr>
              <a:t>を</a:t>
            </a:r>
            <a:r>
              <a:rPr kumimoji="1" lang="en-US" altLang="ja-JP" sz="1000" dirty="0">
                <a:solidFill>
                  <a:schemeClr val="tx1"/>
                </a:solidFill>
                <a:latin typeface="+mn-ea"/>
              </a:rPr>
              <a:t>ON</a:t>
            </a:r>
            <a:endParaRPr kumimoji="1" lang="ja-JP" altLang="en-US" sz="1000" dirty="0">
              <a:solidFill>
                <a:schemeClr val="tx1"/>
              </a:solidFill>
              <a:latin typeface="+mn-ea"/>
            </a:endParaRPr>
          </a:p>
        </p:txBody>
      </p:sp>
      <p:sp>
        <p:nvSpPr>
          <p:cNvPr id="8" name="テキスト プレースホルダー 1">
            <a:extLst>
              <a:ext uri="{FF2B5EF4-FFF2-40B4-BE49-F238E27FC236}">
                <a16:creationId xmlns:a16="http://schemas.microsoft.com/office/drawing/2014/main" id="{0AB70A6E-33CD-0B4A-8099-D13A695BFAAB}"/>
              </a:ext>
            </a:extLst>
          </p:cNvPr>
          <p:cNvSpPr txBox="1">
            <a:spLocks/>
          </p:cNvSpPr>
          <p:nvPr/>
        </p:nvSpPr>
        <p:spPr>
          <a:xfrm>
            <a:off x="273050" y="908720"/>
            <a:ext cx="9360470" cy="1245809"/>
          </a:xfrm>
          <a:prstGeom prst="rect">
            <a:avLst/>
          </a:prstGeom>
          <a:ln>
            <a:noFill/>
          </a:ln>
        </p:spPr>
        <p:txBody>
          <a:bodyPr vert="horz" lIns="91440" tIns="46800" rIns="91440" bIns="46800" rtlCol="0">
            <a:noAutofit/>
          </a:bodyPr>
          <a:lstStyle>
            <a:lvl1pPr marL="0" indent="0" algn="l" defTabSz="914400" rtl="0" eaLnBrk="1" latinLnBrk="0" hangingPunct="1">
              <a:spcBef>
                <a:spcPct val="20000"/>
              </a:spcBef>
              <a:buFont typeface="Arial" pitchFamily="34" charset="0"/>
              <a:buNone/>
              <a:defRPr kumimoji="1"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nSpc>
                <a:spcPct val="120000"/>
              </a:lnSpc>
              <a:spcBef>
                <a:spcPts val="0"/>
              </a:spcBef>
            </a:pPr>
            <a:r>
              <a:rPr lang="en-US" altLang="ja-JP" dirty="0">
                <a:latin typeface="+mn-ea"/>
              </a:rPr>
              <a:t>ITP</a:t>
            </a:r>
            <a:r>
              <a:rPr lang="ja-JP" altLang="en-US" dirty="0">
                <a:latin typeface="+mn-ea"/>
              </a:rPr>
              <a:t>の影響により、従来のコンバージョン計測で利用していた</a:t>
            </a:r>
            <a:r>
              <a:rPr lang="en-US" altLang="ja-JP" dirty="0">
                <a:latin typeface="+mn-ea"/>
              </a:rPr>
              <a:t>3rd party Cookie</a:t>
            </a:r>
            <a:r>
              <a:rPr lang="ja-JP" altLang="en-US" dirty="0">
                <a:latin typeface="+mn-ea"/>
              </a:rPr>
              <a:t>（</a:t>
            </a:r>
            <a:r>
              <a:rPr lang="en-US" altLang="ja-JP" dirty="0">
                <a:latin typeface="+mn-ea"/>
              </a:rPr>
              <a:t>yahoo.co.jp</a:t>
            </a:r>
            <a:r>
              <a:rPr lang="ja-JP" altLang="en-US" dirty="0">
                <a:latin typeface="+mn-ea"/>
              </a:rPr>
              <a:t>    </a:t>
            </a:r>
            <a:endParaRPr lang="en-US" altLang="ja-JP" dirty="0">
              <a:latin typeface="+mn-ea"/>
            </a:endParaRPr>
          </a:p>
          <a:p>
            <a:pPr>
              <a:lnSpc>
                <a:spcPct val="120000"/>
              </a:lnSpc>
              <a:spcBef>
                <a:spcPts val="0"/>
              </a:spcBef>
            </a:pPr>
            <a:r>
              <a:rPr lang="ja-JP" altLang="en-US" dirty="0">
                <a:latin typeface="+mn-ea"/>
              </a:rPr>
              <a:t>ドメインで発行した</a:t>
            </a:r>
            <a:r>
              <a:rPr lang="en-US" altLang="ja-JP" dirty="0">
                <a:latin typeface="+mn-ea"/>
              </a:rPr>
              <a:t>Cookie</a:t>
            </a:r>
            <a:r>
              <a:rPr lang="ja-JP" altLang="en-US" dirty="0">
                <a:latin typeface="+mn-ea"/>
              </a:rPr>
              <a:t>）は利用不可となりました。</a:t>
            </a:r>
            <a:endParaRPr lang="en-US" altLang="ja-JP" dirty="0">
              <a:latin typeface="+mn-ea"/>
            </a:endParaRPr>
          </a:p>
          <a:p>
            <a:pPr>
              <a:lnSpc>
                <a:spcPct val="120000"/>
              </a:lnSpc>
              <a:spcBef>
                <a:spcPts val="0"/>
              </a:spcBef>
            </a:pPr>
            <a:r>
              <a:rPr lang="ja-JP" altLang="en-US" dirty="0">
                <a:latin typeface="+mn-ea"/>
              </a:rPr>
              <a:t>そのため、広告主様のウェブサイトの</a:t>
            </a:r>
            <a:r>
              <a:rPr lang="en-US" altLang="ja-JP" dirty="0">
                <a:latin typeface="+mn-ea"/>
              </a:rPr>
              <a:t>Cookie</a:t>
            </a:r>
            <a:r>
              <a:rPr lang="ja-JP" altLang="en-US" dirty="0">
                <a:latin typeface="+mn-ea"/>
              </a:rPr>
              <a:t>（</a:t>
            </a:r>
            <a:r>
              <a:rPr lang="en-US" altLang="ja-JP" dirty="0">
                <a:latin typeface="+mn-ea"/>
              </a:rPr>
              <a:t>1st party Cookie</a:t>
            </a:r>
            <a:r>
              <a:rPr lang="ja-JP" altLang="en-US" dirty="0">
                <a:latin typeface="+mn-ea"/>
              </a:rPr>
              <a:t>）を利用した計測を行います。</a:t>
            </a:r>
            <a:endParaRPr lang="en-US" altLang="ja-JP" dirty="0">
              <a:latin typeface="+mn-ea"/>
            </a:endParaRPr>
          </a:p>
        </p:txBody>
      </p:sp>
      <p:pic>
        <p:nvPicPr>
          <p:cNvPr id="13" name="図 12">
            <a:extLst>
              <a:ext uri="{FF2B5EF4-FFF2-40B4-BE49-F238E27FC236}">
                <a16:creationId xmlns:a16="http://schemas.microsoft.com/office/drawing/2014/main" id="{DE1511FE-CBC4-104C-81DF-B8D5D098F9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4568" y="5646206"/>
            <a:ext cx="470040" cy="470040"/>
          </a:xfrm>
          <a:prstGeom prst="rect">
            <a:avLst/>
          </a:prstGeom>
        </p:spPr>
      </p:pic>
      <p:sp>
        <p:nvSpPr>
          <p:cNvPr id="14" name="テキスト ボックス 13">
            <a:extLst>
              <a:ext uri="{FF2B5EF4-FFF2-40B4-BE49-F238E27FC236}">
                <a16:creationId xmlns:a16="http://schemas.microsoft.com/office/drawing/2014/main" id="{E36B6A8A-2439-954C-9168-6A7AF14B1161}"/>
              </a:ext>
            </a:extLst>
          </p:cNvPr>
          <p:cNvSpPr txBox="1"/>
          <p:nvPr/>
        </p:nvSpPr>
        <p:spPr>
          <a:xfrm>
            <a:off x="704528" y="6210961"/>
            <a:ext cx="1011815" cy="246221"/>
          </a:xfrm>
          <a:prstGeom prst="rect">
            <a:avLst/>
          </a:prstGeom>
          <a:noFill/>
        </p:spPr>
        <p:txBody>
          <a:bodyPr wrap="none" rtlCol="0">
            <a:spAutoFit/>
          </a:bodyPr>
          <a:lstStyle/>
          <a:p>
            <a:r>
              <a:rPr kumimoji="1" lang="ja-JP" altLang="en-US" sz="1000" dirty="0">
                <a:latin typeface="+mn-ea"/>
              </a:rPr>
              <a:t>代理店</a:t>
            </a:r>
            <a:r>
              <a:rPr kumimoji="1" lang="en-US" altLang="ja-JP" sz="1000" dirty="0">
                <a:latin typeface="+mn-ea"/>
              </a:rPr>
              <a:t>/</a:t>
            </a:r>
            <a:r>
              <a:rPr kumimoji="1" lang="ja-JP" altLang="en-US" sz="1000" dirty="0">
                <a:latin typeface="+mn-ea"/>
              </a:rPr>
              <a:t>広告主</a:t>
            </a:r>
          </a:p>
        </p:txBody>
      </p:sp>
      <p:cxnSp>
        <p:nvCxnSpPr>
          <p:cNvPr id="15" name="直線コネクタ 14">
            <a:extLst>
              <a:ext uri="{FF2B5EF4-FFF2-40B4-BE49-F238E27FC236}">
                <a16:creationId xmlns:a16="http://schemas.microsoft.com/office/drawing/2014/main" id="{37E50E6B-EB03-334A-B391-9AAC240BEF00}"/>
              </a:ext>
            </a:extLst>
          </p:cNvPr>
          <p:cNvCxnSpPr>
            <a:cxnSpLocks/>
          </p:cNvCxnSpPr>
          <p:nvPr/>
        </p:nvCxnSpPr>
        <p:spPr>
          <a:xfrm flipV="1">
            <a:off x="273050" y="4146811"/>
            <a:ext cx="9369425" cy="17409"/>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矢印コネクタ 32">
            <a:extLst>
              <a:ext uri="{FF2B5EF4-FFF2-40B4-BE49-F238E27FC236}">
                <a16:creationId xmlns:a16="http://schemas.microsoft.com/office/drawing/2014/main" id="{AFB21413-C04E-054D-A76A-DED4BA02C026}"/>
              </a:ext>
            </a:extLst>
          </p:cNvPr>
          <p:cNvCxnSpPr>
            <a:cxnSpLocks/>
          </p:cNvCxnSpPr>
          <p:nvPr/>
        </p:nvCxnSpPr>
        <p:spPr>
          <a:xfrm>
            <a:off x="1712640" y="5257270"/>
            <a:ext cx="936831" cy="0"/>
          </a:xfrm>
          <a:prstGeom prst="straightConnector1">
            <a:avLst/>
          </a:prstGeom>
          <a:ln>
            <a:solidFill>
              <a:schemeClr val="accent6"/>
            </a:solidFill>
            <a:tailEnd type="triangle" w="lg" len="lg"/>
          </a:ln>
          <a:effectLst/>
        </p:spPr>
        <p:style>
          <a:lnRef idx="2">
            <a:schemeClr val="accent6"/>
          </a:lnRef>
          <a:fillRef idx="0">
            <a:schemeClr val="accent6"/>
          </a:fillRef>
          <a:effectRef idx="1">
            <a:schemeClr val="accent6"/>
          </a:effectRef>
          <a:fontRef idx="minor">
            <a:schemeClr val="tx1"/>
          </a:fontRef>
        </p:style>
      </p:cxnSp>
      <p:sp>
        <p:nvSpPr>
          <p:cNvPr id="19" name="四角形吹き出し 18">
            <a:extLst>
              <a:ext uri="{FF2B5EF4-FFF2-40B4-BE49-F238E27FC236}">
                <a16:creationId xmlns:a16="http://schemas.microsoft.com/office/drawing/2014/main" id="{034B88EC-6AE3-FD4A-9334-2F3AA175FFB6}"/>
              </a:ext>
            </a:extLst>
          </p:cNvPr>
          <p:cNvSpPr/>
          <p:nvPr/>
        </p:nvSpPr>
        <p:spPr>
          <a:xfrm>
            <a:off x="1284202" y="2090056"/>
            <a:ext cx="1426508" cy="565922"/>
          </a:xfrm>
          <a:prstGeom prst="wedgeRectCallout">
            <a:avLst>
              <a:gd name="adj1" fmla="val 68640"/>
              <a:gd name="adj2" fmla="val -2320"/>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a:solidFill>
                  <a:schemeClr val="tx1"/>
                </a:solidFill>
                <a:latin typeface="+mn-ea"/>
              </a:rPr>
              <a:t>ヤフーで</a:t>
            </a:r>
            <a:r>
              <a:rPr lang="ja-JP" altLang="en-US" sz="1000" dirty="0">
                <a:solidFill>
                  <a:schemeClr val="tx1"/>
                </a:solidFill>
                <a:latin typeface="+mn-ea"/>
              </a:rPr>
              <a:t>作られた</a:t>
            </a:r>
            <a:endParaRPr lang="en-US" altLang="ja-JP" sz="1000" dirty="0">
              <a:solidFill>
                <a:schemeClr val="tx1"/>
              </a:solidFill>
              <a:latin typeface="+mn-ea"/>
            </a:endParaRPr>
          </a:p>
          <a:p>
            <a:r>
              <a:rPr lang="en-US" altLang="ja-JP" sz="1000" dirty="0">
                <a:solidFill>
                  <a:schemeClr val="tx1"/>
                </a:solidFill>
                <a:latin typeface="+mn-ea"/>
              </a:rPr>
              <a:t>Cookie</a:t>
            </a:r>
          </a:p>
        </p:txBody>
      </p:sp>
      <p:cxnSp>
        <p:nvCxnSpPr>
          <p:cNvPr id="20" name="曲線コネクタ 19">
            <a:extLst>
              <a:ext uri="{FF2B5EF4-FFF2-40B4-BE49-F238E27FC236}">
                <a16:creationId xmlns:a16="http://schemas.microsoft.com/office/drawing/2014/main" id="{7EDA2D3E-CA62-1145-9E1D-A58BE7FFF776}"/>
              </a:ext>
            </a:extLst>
          </p:cNvPr>
          <p:cNvCxnSpPr>
            <a:cxnSpLocks/>
            <a:endCxn id="77" idx="2"/>
          </p:cNvCxnSpPr>
          <p:nvPr/>
        </p:nvCxnSpPr>
        <p:spPr>
          <a:xfrm rot="5400000" flipH="1" flipV="1">
            <a:off x="2680872" y="2468923"/>
            <a:ext cx="552122" cy="316578"/>
          </a:xfrm>
          <a:prstGeom prst="curvedConnector2">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3BB62C4A-B682-9D4D-BD57-9E7152F89C4A}"/>
              </a:ext>
            </a:extLst>
          </p:cNvPr>
          <p:cNvSpPr txBox="1"/>
          <p:nvPr/>
        </p:nvSpPr>
        <p:spPr>
          <a:xfrm>
            <a:off x="3686044" y="1814627"/>
            <a:ext cx="6110968" cy="246221"/>
          </a:xfrm>
          <a:prstGeom prst="rect">
            <a:avLst/>
          </a:prstGeom>
          <a:noFill/>
        </p:spPr>
        <p:txBody>
          <a:bodyPr wrap="none" rtlCol="0">
            <a:spAutoFit/>
          </a:bodyPr>
          <a:lstStyle/>
          <a:p>
            <a:r>
              <a:rPr lang="en-US" altLang="ja-JP" sz="1000" dirty="0">
                <a:latin typeface="+mn-ea"/>
              </a:rPr>
              <a:t>※1st party Cookie…</a:t>
            </a:r>
            <a:r>
              <a:rPr lang="ja-JP" altLang="en-US" sz="1000" dirty="0">
                <a:latin typeface="+mn-ea"/>
              </a:rPr>
              <a:t>ユーザーが訪問しているウェブサイトのドメインから直接生成されている</a:t>
            </a:r>
            <a:r>
              <a:rPr lang="en-US" altLang="ja-JP" sz="1000" dirty="0">
                <a:latin typeface="+mn-ea"/>
              </a:rPr>
              <a:t>Cookie</a:t>
            </a:r>
            <a:endParaRPr lang="ja-JP" altLang="en-US" sz="1000" dirty="0">
              <a:latin typeface="+mn-ea"/>
            </a:endParaRPr>
          </a:p>
        </p:txBody>
      </p:sp>
      <p:sp>
        <p:nvSpPr>
          <p:cNvPr id="22" name="円/楕円 27">
            <a:extLst>
              <a:ext uri="{FF2B5EF4-FFF2-40B4-BE49-F238E27FC236}">
                <a16:creationId xmlns:a16="http://schemas.microsoft.com/office/drawing/2014/main" id="{34FB9FB4-E33E-4C45-9364-8FEB82BFF731}"/>
              </a:ext>
            </a:extLst>
          </p:cNvPr>
          <p:cNvSpPr/>
          <p:nvPr/>
        </p:nvSpPr>
        <p:spPr>
          <a:xfrm>
            <a:off x="272480" y="4271423"/>
            <a:ext cx="567771" cy="567771"/>
          </a:xfrm>
          <a:prstGeom prst="ellipse">
            <a:avLst/>
          </a:prstGeom>
          <a:solidFill>
            <a:schemeClr val="accent6"/>
          </a:solidFill>
          <a:ln w="508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lang="ja-JP" altLang="en-US" b="1" dirty="0">
                <a:solidFill>
                  <a:schemeClr val="bg1"/>
                </a:solidFill>
              </a:rPr>
              <a:t>新</a:t>
            </a:r>
            <a:endParaRPr kumimoji="1" lang="ja-JP" altLang="en-US" b="1" dirty="0">
              <a:solidFill>
                <a:schemeClr val="bg1"/>
              </a:solidFill>
            </a:endParaRPr>
          </a:p>
        </p:txBody>
      </p:sp>
      <p:sp>
        <p:nvSpPr>
          <p:cNvPr id="23" name="円/楕円 29">
            <a:extLst>
              <a:ext uri="{FF2B5EF4-FFF2-40B4-BE49-F238E27FC236}">
                <a16:creationId xmlns:a16="http://schemas.microsoft.com/office/drawing/2014/main" id="{6744A526-6E3F-6642-845B-CC49CBDB461E}"/>
              </a:ext>
            </a:extLst>
          </p:cNvPr>
          <p:cNvSpPr/>
          <p:nvPr/>
        </p:nvSpPr>
        <p:spPr>
          <a:xfrm>
            <a:off x="273050" y="2060848"/>
            <a:ext cx="567771" cy="567771"/>
          </a:xfrm>
          <a:prstGeom prst="ellipse">
            <a:avLst/>
          </a:prstGeom>
          <a:solidFill>
            <a:schemeClr val="accent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lang="ja-JP" altLang="en-US" b="1">
                <a:solidFill>
                  <a:schemeClr val="bg1"/>
                </a:solidFill>
              </a:rPr>
              <a:t>旧</a:t>
            </a:r>
            <a:endParaRPr kumimoji="1" lang="ja-JP" altLang="en-US" b="1" dirty="0">
              <a:solidFill>
                <a:schemeClr val="bg1"/>
              </a:solidFill>
            </a:endParaRPr>
          </a:p>
        </p:txBody>
      </p:sp>
      <p:sp>
        <p:nvSpPr>
          <p:cNvPr id="24" name="四角形吹き出し 23">
            <a:extLst>
              <a:ext uri="{FF2B5EF4-FFF2-40B4-BE49-F238E27FC236}">
                <a16:creationId xmlns:a16="http://schemas.microsoft.com/office/drawing/2014/main" id="{4EC694B4-5394-DC47-9686-A76C02AD4DF2}"/>
              </a:ext>
            </a:extLst>
          </p:cNvPr>
          <p:cNvSpPr/>
          <p:nvPr/>
        </p:nvSpPr>
        <p:spPr>
          <a:xfrm>
            <a:off x="7749928" y="2112389"/>
            <a:ext cx="1883022" cy="501298"/>
          </a:xfrm>
          <a:prstGeom prst="wedgeRectCallout">
            <a:avLst>
              <a:gd name="adj1" fmla="val -36114"/>
              <a:gd name="adj2" fmla="val 100337"/>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a:solidFill>
                  <a:schemeClr val="tx1"/>
                </a:solidFill>
                <a:latin typeface="+mn-ea"/>
              </a:rPr>
              <a:t>ヤフーで作られた</a:t>
            </a:r>
            <a:endParaRPr lang="en-US" altLang="ja-JP" sz="1000" dirty="0">
              <a:solidFill>
                <a:schemeClr val="tx1"/>
              </a:solidFill>
              <a:latin typeface="+mn-ea"/>
            </a:endParaRPr>
          </a:p>
          <a:p>
            <a:r>
              <a:rPr lang="en-US" altLang="ja-JP" sz="1000" dirty="0">
                <a:solidFill>
                  <a:schemeClr val="tx1"/>
                </a:solidFill>
                <a:latin typeface="+mn-ea"/>
              </a:rPr>
              <a:t>Cookie</a:t>
            </a:r>
            <a:r>
              <a:rPr lang="ja-JP" altLang="en-US" sz="1000">
                <a:solidFill>
                  <a:schemeClr val="tx1"/>
                </a:solidFill>
                <a:latin typeface="+mn-ea"/>
              </a:rPr>
              <a:t>を載せて</a:t>
            </a:r>
            <a:r>
              <a:rPr lang="ja-JP" altLang="en-US" sz="1000" dirty="0">
                <a:solidFill>
                  <a:schemeClr val="tx1"/>
                </a:solidFill>
                <a:latin typeface="+mn-ea"/>
              </a:rPr>
              <a:t>計測</a:t>
            </a:r>
            <a:endParaRPr lang="en-US" altLang="ja-JP" sz="1000" dirty="0">
              <a:solidFill>
                <a:schemeClr val="tx1"/>
              </a:solidFill>
              <a:latin typeface="+mn-ea"/>
            </a:endParaRPr>
          </a:p>
        </p:txBody>
      </p:sp>
      <p:grpSp>
        <p:nvGrpSpPr>
          <p:cNvPr id="25" name="グループ化 24">
            <a:extLst>
              <a:ext uri="{FF2B5EF4-FFF2-40B4-BE49-F238E27FC236}">
                <a16:creationId xmlns:a16="http://schemas.microsoft.com/office/drawing/2014/main" id="{F9F3C347-6284-C944-945E-6C9AE2942BBB}"/>
              </a:ext>
            </a:extLst>
          </p:cNvPr>
          <p:cNvGrpSpPr/>
          <p:nvPr/>
        </p:nvGrpSpPr>
        <p:grpSpPr>
          <a:xfrm>
            <a:off x="2649471" y="2641454"/>
            <a:ext cx="6911071" cy="1629969"/>
            <a:chOff x="1983918" y="2414270"/>
            <a:chExt cx="6911071" cy="1629969"/>
          </a:xfrm>
        </p:grpSpPr>
        <p:pic>
          <p:nvPicPr>
            <p:cNvPr id="26" name="図 25">
              <a:extLst>
                <a:ext uri="{FF2B5EF4-FFF2-40B4-BE49-F238E27FC236}">
                  <a16:creationId xmlns:a16="http://schemas.microsoft.com/office/drawing/2014/main" id="{F837BC72-F0B7-3B46-A96D-9AAD9ECC553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5457056" y="2619002"/>
              <a:ext cx="1216107" cy="1242046"/>
            </a:xfrm>
            <a:prstGeom prst="rect">
              <a:avLst/>
            </a:prstGeom>
          </p:spPr>
        </p:pic>
        <p:grpSp>
          <p:nvGrpSpPr>
            <p:cNvPr id="27" name="グループ化 26">
              <a:extLst>
                <a:ext uri="{FF2B5EF4-FFF2-40B4-BE49-F238E27FC236}">
                  <a16:creationId xmlns:a16="http://schemas.microsoft.com/office/drawing/2014/main" id="{387437A1-FCFD-4547-887C-2164952E02FE}"/>
                </a:ext>
              </a:extLst>
            </p:cNvPr>
            <p:cNvGrpSpPr/>
            <p:nvPr/>
          </p:nvGrpSpPr>
          <p:grpSpPr>
            <a:xfrm>
              <a:off x="1983918" y="2414270"/>
              <a:ext cx="5905678" cy="1629969"/>
              <a:chOff x="2812307" y="2414270"/>
              <a:chExt cx="5905678" cy="1629969"/>
            </a:xfrm>
          </p:grpSpPr>
          <p:cxnSp>
            <p:nvCxnSpPr>
              <p:cNvPr id="33" name="カギ線コネクタ 49">
                <a:extLst>
                  <a:ext uri="{FF2B5EF4-FFF2-40B4-BE49-F238E27FC236}">
                    <a16:creationId xmlns:a16="http://schemas.microsoft.com/office/drawing/2014/main" id="{6F1BD2D0-F56A-D544-A315-8ACD4DCB8DCA}"/>
                  </a:ext>
                </a:extLst>
              </p:cNvPr>
              <p:cNvCxnSpPr>
                <a:endCxn id="41" idx="1"/>
              </p:cNvCxnSpPr>
              <p:nvPr/>
            </p:nvCxnSpPr>
            <p:spPr>
              <a:xfrm>
                <a:off x="4008872" y="3240025"/>
                <a:ext cx="620389"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EBA91FBC-9774-3142-8CE5-634C28AD37F5}"/>
                  </a:ext>
                </a:extLst>
              </p:cNvPr>
              <p:cNvGrpSpPr/>
              <p:nvPr/>
            </p:nvGrpSpPr>
            <p:grpSpPr>
              <a:xfrm>
                <a:off x="2812307" y="2414270"/>
                <a:ext cx="1533197" cy="1629969"/>
                <a:chOff x="658197" y="4823367"/>
                <a:chExt cx="1533197" cy="1629969"/>
              </a:xfrm>
            </p:grpSpPr>
            <p:pic>
              <p:nvPicPr>
                <p:cNvPr id="43" name="図 42">
                  <a:extLst>
                    <a:ext uri="{FF2B5EF4-FFF2-40B4-BE49-F238E27FC236}">
                      <a16:creationId xmlns:a16="http://schemas.microsoft.com/office/drawing/2014/main" id="{5503F694-2134-0842-9E1C-F3A4549ACAF7}"/>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rcRect l="25144" r="25403"/>
                <a:stretch/>
              </p:blipFill>
              <p:spPr>
                <a:xfrm>
                  <a:off x="658197" y="4823367"/>
                  <a:ext cx="1533197" cy="1629969"/>
                </a:xfrm>
                <a:prstGeom prst="rect">
                  <a:avLst/>
                </a:prstGeom>
              </p:spPr>
            </p:pic>
            <p:sp>
              <p:nvSpPr>
                <p:cNvPr id="44" name="正方形/長方形 43">
                  <a:extLst>
                    <a:ext uri="{FF2B5EF4-FFF2-40B4-BE49-F238E27FC236}">
                      <a16:creationId xmlns:a16="http://schemas.microsoft.com/office/drawing/2014/main" id="{8E9FE1BA-07C3-6646-9A1D-99E571FBC129}"/>
                    </a:ext>
                  </a:extLst>
                </p:cNvPr>
                <p:cNvSpPr/>
                <p:nvPr/>
              </p:nvSpPr>
              <p:spPr>
                <a:xfrm>
                  <a:off x="1032468" y="5412701"/>
                  <a:ext cx="543313" cy="1173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latin typeface="+mn-ea"/>
                  </a:endParaRPr>
                </a:p>
              </p:txBody>
            </p:sp>
          </p:grpSp>
          <p:cxnSp>
            <p:nvCxnSpPr>
              <p:cNvPr id="35" name="カギ線コネクタ 49">
                <a:extLst>
                  <a:ext uri="{FF2B5EF4-FFF2-40B4-BE49-F238E27FC236}">
                    <a16:creationId xmlns:a16="http://schemas.microsoft.com/office/drawing/2014/main" id="{71E7430F-3C8A-584D-B2B5-79DC25CD14A9}"/>
                  </a:ext>
                </a:extLst>
              </p:cNvPr>
              <p:cNvCxnSpPr/>
              <p:nvPr/>
            </p:nvCxnSpPr>
            <p:spPr>
              <a:xfrm flipV="1">
                <a:off x="7459760" y="3240025"/>
                <a:ext cx="1258225" cy="52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5CAE54C7-F209-1749-BD18-4350FA326931}"/>
                  </a:ext>
                </a:extLst>
              </p:cNvPr>
              <p:cNvGrpSpPr/>
              <p:nvPr/>
            </p:nvGrpSpPr>
            <p:grpSpPr>
              <a:xfrm>
                <a:off x="4629261" y="2619002"/>
                <a:ext cx="1216107" cy="1242046"/>
                <a:chOff x="4573695" y="2633111"/>
                <a:chExt cx="1216107" cy="1242046"/>
              </a:xfrm>
            </p:grpSpPr>
            <p:pic>
              <p:nvPicPr>
                <p:cNvPr id="41" name="図 40">
                  <a:extLst>
                    <a:ext uri="{FF2B5EF4-FFF2-40B4-BE49-F238E27FC236}">
                      <a16:creationId xmlns:a16="http://schemas.microsoft.com/office/drawing/2014/main" id="{ECF4AAB9-BA50-5A45-8961-119EDC430C3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4573695" y="2633111"/>
                  <a:ext cx="1216107" cy="1242046"/>
                </a:xfrm>
                <a:prstGeom prst="rect">
                  <a:avLst/>
                </a:prstGeom>
              </p:spPr>
            </p:pic>
            <p:sp>
              <p:nvSpPr>
                <p:cNvPr id="42" name="正方形/長方形 41">
                  <a:extLst>
                    <a:ext uri="{FF2B5EF4-FFF2-40B4-BE49-F238E27FC236}">
                      <a16:creationId xmlns:a16="http://schemas.microsoft.com/office/drawing/2014/main" id="{ACED9D8D-69A6-A946-9455-A6BFDF6B8451}"/>
                    </a:ext>
                  </a:extLst>
                </p:cNvPr>
                <p:cNvSpPr/>
                <p:nvPr/>
              </p:nvSpPr>
              <p:spPr>
                <a:xfrm>
                  <a:off x="4850889" y="2915757"/>
                  <a:ext cx="697627" cy="400110"/>
                </a:xfrm>
                <a:prstGeom prst="rect">
                  <a:avLst/>
                </a:prstGeom>
              </p:spPr>
              <p:txBody>
                <a:bodyPr wrap="none">
                  <a:spAutoFit/>
                </a:bodyPr>
                <a:lstStyle/>
                <a:p>
                  <a:pPr algn="ctr"/>
                  <a:r>
                    <a:rPr lang="ja-JP" altLang="en-US" sz="1000">
                      <a:latin typeface="+mn-ea"/>
                    </a:rPr>
                    <a:t>広告主様</a:t>
                  </a:r>
                  <a:endParaRPr lang="en-US" altLang="ja-JP" sz="1000" dirty="0">
                    <a:latin typeface="+mn-ea"/>
                  </a:endParaRPr>
                </a:p>
                <a:p>
                  <a:pPr algn="ctr"/>
                  <a:r>
                    <a:rPr lang="ja-JP" altLang="en-US" sz="1000">
                      <a:latin typeface="+mn-ea"/>
                    </a:rPr>
                    <a:t>サイト</a:t>
                  </a:r>
                  <a:endParaRPr lang="en-US" altLang="ja-JP" sz="1000" dirty="0">
                    <a:latin typeface="+mn-ea"/>
                  </a:endParaRPr>
                </a:p>
              </p:txBody>
            </p:sp>
          </p:grpSp>
          <p:grpSp>
            <p:nvGrpSpPr>
              <p:cNvPr id="37" name="グループ化 36">
                <a:extLst>
                  <a:ext uri="{FF2B5EF4-FFF2-40B4-BE49-F238E27FC236}">
                    <a16:creationId xmlns:a16="http://schemas.microsoft.com/office/drawing/2014/main" id="{3F0D6BA2-E426-5A47-9A19-57F3F7360222}"/>
                  </a:ext>
                </a:extLst>
              </p:cNvPr>
              <p:cNvGrpSpPr/>
              <p:nvPr/>
            </p:nvGrpSpPr>
            <p:grpSpPr>
              <a:xfrm>
                <a:off x="6375213" y="2823319"/>
                <a:ext cx="1307838" cy="939113"/>
                <a:chOff x="6259892" y="2828217"/>
                <a:chExt cx="1307838" cy="939113"/>
              </a:xfrm>
            </p:grpSpPr>
            <p:sp>
              <p:nvSpPr>
                <p:cNvPr id="39" name="テキスト ボックス 38">
                  <a:extLst>
                    <a:ext uri="{FF2B5EF4-FFF2-40B4-BE49-F238E27FC236}">
                      <a16:creationId xmlns:a16="http://schemas.microsoft.com/office/drawing/2014/main" id="{701ABDBC-61E0-8F49-A756-951432BF9E72}"/>
                    </a:ext>
                  </a:extLst>
                </p:cNvPr>
                <p:cNvSpPr txBox="1"/>
                <p:nvPr/>
              </p:nvSpPr>
              <p:spPr>
                <a:xfrm>
                  <a:off x="6305846" y="3321054"/>
                  <a:ext cx="1261884" cy="446276"/>
                </a:xfrm>
                <a:prstGeom prst="rect">
                  <a:avLst/>
                </a:prstGeom>
                <a:solidFill>
                  <a:schemeClr val="accent5"/>
                </a:solidFill>
                <a:ln>
                  <a:solidFill>
                    <a:schemeClr val="accent5">
                      <a:lumMod val="50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900" u="sng" dirty="0">
                      <a:solidFill>
                        <a:schemeClr val="bg1"/>
                      </a:solidFill>
                      <a:latin typeface="+mn-ea"/>
                    </a:rPr>
                    <a:t>コンバージョンタグ</a:t>
                  </a:r>
                  <a:endParaRPr lang="en-US" altLang="ja-JP" sz="900" u="sng" dirty="0">
                    <a:solidFill>
                      <a:schemeClr val="bg1"/>
                    </a:solidFill>
                    <a:latin typeface="+mn-ea"/>
                  </a:endParaRPr>
                </a:p>
                <a:p>
                  <a:r>
                    <a:rPr lang="en-US" altLang="ja-JP" sz="700" dirty="0">
                      <a:solidFill>
                        <a:schemeClr val="bg1"/>
                      </a:solidFill>
                      <a:latin typeface="+mn-ea"/>
                    </a:rPr>
                    <a:t>Cookie</a:t>
                  </a:r>
                  <a:r>
                    <a:rPr lang="ja-JP" altLang="en-US" sz="700" dirty="0">
                      <a:solidFill>
                        <a:schemeClr val="bg1"/>
                      </a:solidFill>
                      <a:latin typeface="+mn-ea"/>
                    </a:rPr>
                    <a:t>をコンバージョンリクエストに載せる</a:t>
                  </a:r>
                  <a:endParaRPr kumimoji="1" lang="en-US" altLang="ja-JP" sz="700" dirty="0">
                    <a:solidFill>
                      <a:schemeClr val="bg1"/>
                    </a:solidFill>
                    <a:latin typeface="+mn-ea"/>
                  </a:endParaRPr>
                </a:p>
              </p:txBody>
            </p:sp>
            <p:sp>
              <p:nvSpPr>
                <p:cNvPr id="40" name="正方形/長方形 39">
                  <a:extLst>
                    <a:ext uri="{FF2B5EF4-FFF2-40B4-BE49-F238E27FC236}">
                      <a16:creationId xmlns:a16="http://schemas.microsoft.com/office/drawing/2014/main" id="{419D380E-4412-4E4B-84D3-5230AF29EE4C}"/>
                    </a:ext>
                  </a:extLst>
                </p:cNvPr>
                <p:cNvSpPr/>
                <p:nvPr/>
              </p:nvSpPr>
              <p:spPr>
                <a:xfrm>
                  <a:off x="6259892" y="2828217"/>
                  <a:ext cx="1082348" cy="400110"/>
                </a:xfrm>
                <a:prstGeom prst="rect">
                  <a:avLst/>
                </a:prstGeom>
              </p:spPr>
              <p:txBody>
                <a:bodyPr wrap="none">
                  <a:spAutoFit/>
                </a:bodyPr>
                <a:lstStyle/>
                <a:p>
                  <a:pPr algn="ctr"/>
                  <a:r>
                    <a:rPr lang="ja-JP" altLang="en-US" sz="1000" dirty="0">
                      <a:latin typeface="+mn-ea"/>
                    </a:rPr>
                    <a:t>コンバージョン</a:t>
                  </a:r>
                  <a:endParaRPr lang="en-US" altLang="ja-JP" sz="1000" dirty="0">
                    <a:latin typeface="+mn-ea"/>
                  </a:endParaRPr>
                </a:p>
                <a:p>
                  <a:pPr algn="ctr"/>
                  <a:r>
                    <a:rPr lang="ja-JP" altLang="en-US" sz="1000" dirty="0">
                      <a:latin typeface="+mn-ea"/>
                    </a:rPr>
                    <a:t>ページ</a:t>
                  </a:r>
                  <a:endParaRPr lang="en-US" altLang="ja-JP" sz="1000" dirty="0">
                    <a:latin typeface="+mn-ea"/>
                  </a:endParaRPr>
                </a:p>
              </p:txBody>
            </p:sp>
          </p:grpSp>
          <p:cxnSp>
            <p:nvCxnSpPr>
              <p:cNvPr id="38" name="カギ線コネクタ 49">
                <a:extLst>
                  <a:ext uri="{FF2B5EF4-FFF2-40B4-BE49-F238E27FC236}">
                    <a16:creationId xmlns:a16="http://schemas.microsoft.com/office/drawing/2014/main" id="{4897697C-0223-3B47-B3E4-8992D44538F9}"/>
                  </a:ext>
                </a:extLst>
              </p:cNvPr>
              <p:cNvCxnSpPr>
                <a:stCxn id="41" idx="3"/>
                <a:endCxn id="26" idx="1"/>
              </p:cNvCxnSpPr>
              <p:nvPr/>
            </p:nvCxnSpPr>
            <p:spPr>
              <a:xfrm>
                <a:off x="5845368" y="3240025"/>
                <a:ext cx="440077"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29" name="Group 20">
              <a:extLst>
                <a:ext uri="{FF2B5EF4-FFF2-40B4-BE49-F238E27FC236}">
                  <a16:creationId xmlns:a16="http://schemas.microsoft.com/office/drawing/2014/main" id="{D1F19E42-A3DB-D443-BC7E-F1C94BEF282C}"/>
                </a:ext>
              </a:extLst>
            </p:cNvPr>
            <p:cNvGrpSpPr>
              <a:grpSpLocks/>
            </p:cNvGrpSpPr>
            <p:nvPr/>
          </p:nvGrpSpPr>
          <p:grpSpPr bwMode="auto">
            <a:xfrm>
              <a:off x="7960728" y="2749661"/>
              <a:ext cx="934261" cy="919575"/>
              <a:chOff x="3035" y="1325"/>
              <a:chExt cx="434" cy="434"/>
            </a:xfrm>
          </p:grpSpPr>
          <p:sp>
            <p:nvSpPr>
              <p:cNvPr id="30" name="Freeform 21">
                <a:extLst>
                  <a:ext uri="{FF2B5EF4-FFF2-40B4-BE49-F238E27FC236}">
                    <a16:creationId xmlns:a16="http://schemas.microsoft.com/office/drawing/2014/main" id="{E1912BED-AED8-964A-9465-568F7AA2A7CA}"/>
                  </a:ext>
                </a:extLst>
              </p:cNvPr>
              <p:cNvSpPr>
                <a:spLocks noChangeArrowheads="1"/>
              </p:cNvSpPr>
              <p:nvPr/>
            </p:nvSpPr>
            <p:spPr bwMode="auto">
              <a:xfrm>
                <a:off x="3035" y="1478"/>
                <a:ext cx="434" cy="127"/>
              </a:xfrm>
              <a:custGeom>
                <a:avLst/>
                <a:gdLst>
                  <a:gd name="T0" fmla="*/ 1804 w 1918"/>
                  <a:gd name="T1" fmla="*/ 0 h 564"/>
                  <a:gd name="T2" fmla="*/ 113 w 1918"/>
                  <a:gd name="T3" fmla="*/ 0 h 564"/>
                  <a:gd name="T4" fmla="*/ 0 w 1918"/>
                  <a:gd name="T5" fmla="*/ 113 h 564"/>
                  <a:gd name="T6" fmla="*/ 0 w 1918"/>
                  <a:gd name="T7" fmla="*/ 450 h 564"/>
                  <a:gd name="T8" fmla="*/ 113 w 1918"/>
                  <a:gd name="T9" fmla="*/ 563 h 564"/>
                  <a:gd name="T10" fmla="*/ 1804 w 1918"/>
                  <a:gd name="T11" fmla="*/ 563 h 564"/>
                  <a:gd name="T12" fmla="*/ 1917 w 1918"/>
                  <a:gd name="T13" fmla="*/ 450 h 564"/>
                  <a:gd name="T14" fmla="*/ 1917 w 1918"/>
                  <a:gd name="T15" fmla="*/ 113 h 564"/>
                  <a:gd name="T16" fmla="*/ 1804 w 1918"/>
                  <a:gd name="T17" fmla="*/ 0 h 564"/>
                  <a:gd name="T18" fmla="*/ 959 w 1918"/>
                  <a:gd name="T19" fmla="*/ 175 h 564"/>
                  <a:gd name="T20" fmla="*/ 908 w 1918"/>
                  <a:gd name="T21" fmla="*/ 226 h 564"/>
                  <a:gd name="T22" fmla="*/ 163 w 1918"/>
                  <a:gd name="T23" fmla="*/ 226 h 564"/>
                  <a:gd name="T24" fmla="*/ 113 w 1918"/>
                  <a:gd name="T25" fmla="*/ 175 h 564"/>
                  <a:gd name="T26" fmla="*/ 113 w 1918"/>
                  <a:gd name="T27" fmla="*/ 164 h 564"/>
                  <a:gd name="T28" fmla="*/ 163 w 1918"/>
                  <a:gd name="T29" fmla="*/ 113 h 564"/>
                  <a:gd name="T30" fmla="*/ 908 w 1918"/>
                  <a:gd name="T31" fmla="*/ 113 h 564"/>
                  <a:gd name="T32" fmla="*/ 959 w 1918"/>
                  <a:gd name="T33" fmla="*/ 164 h 564"/>
                  <a:gd name="T34" fmla="*/ 959 w 1918"/>
                  <a:gd name="T35" fmla="*/ 175 h 564"/>
                  <a:gd name="T36" fmla="*/ 1804 w 1918"/>
                  <a:gd name="T37" fmla="*/ 175 h 564"/>
                  <a:gd name="T38" fmla="*/ 1754 w 1918"/>
                  <a:gd name="T39" fmla="*/ 226 h 564"/>
                  <a:gd name="T40" fmla="*/ 1742 w 1918"/>
                  <a:gd name="T41" fmla="*/ 226 h 564"/>
                  <a:gd name="T42" fmla="*/ 1692 w 1918"/>
                  <a:gd name="T43" fmla="*/ 175 h 564"/>
                  <a:gd name="T44" fmla="*/ 1692 w 1918"/>
                  <a:gd name="T45" fmla="*/ 164 h 564"/>
                  <a:gd name="T46" fmla="*/ 1742 w 1918"/>
                  <a:gd name="T47" fmla="*/ 113 h 564"/>
                  <a:gd name="T48" fmla="*/ 1754 w 1918"/>
                  <a:gd name="T49" fmla="*/ 113 h 564"/>
                  <a:gd name="T50" fmla="*/ 1804 w 1918"/>
                  <a:gd name="T51" fmla="*/ 164 h 564"/>
                  <a:gd name="T52" fmla="*/ 1804 w 1918"/>
                  <a:gd name="T53" fmla="*/ 175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4">
                    <a:moveTo>
                      <a:pt x="1804" y="0"/>
                    </a:moveTo>
                    <a:lnTo>
                      <a:pt x="113" y="0"/>
                    </a:lnTo>
                    <a:cubicBezTo>
                      <a:pt x="51" y="0"/>
                      <a:pt x="0" y="51"/>
                      <a:pt x="0" y="113"/>
                    </a:cubicBezTo>
                    <a:lnTo>
                      <a:pt x="0" y="450"/>
                    </a:lnTo>
                    <a:cubicBezTo>
                      <a:pt x="0" y="512"/>
                      <a:pt x="51" y="563"/>
                      <a:pt x="113" y="563"/>
                    </a:cubicBezTo>
                    <a:lnTo>
                      <a:pt x="1804" y="563"/>
                    </a:lnTo>
                    <a:cubicBezTo>
                      <a:pt x="1866" y="563"/>
                      <a:pt x="1917" y="512"/>
                      <a:pt x="1917" y="450"/>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31" name="Freeform 22">
                <a:extLst>
                  <a:ext uri="{FF2B5EF4-FFF2-40B4-BE49-F238E27FC236}">
                    <a16:creationId xmlns:a16="http://schemas.microsoft.com/office/drawing/2014/main" id="{7818216D-BD78-C849-B325-6F95D6C91B89}"/>
                  </a:ext>
                </a:extLst>
              </p:cNvPr>
              <p:cNvSpPr>
                <a:spLocks noChangeArrowheads="1"/>
              </p:cNvSpPr>
              <p:nvPr/>
            </p:nvSpPr>
            <p:spPr bwMode="auto">
              <a:xfrm>
                <a:off x="3035" y="1632"/>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6 h 565"/>
                  <a:gd name="T22" fmla="*/ 163 w 1918"/>
                  <a:gd name="T23" fmla="*/ 226 h 565"/>
                  <a:gd name="T24" fmla="*/ 113 w 1918"/>
                  <a:gd name="T25" fmla="*/ 175 h 565"/>
                  <a:gd name="T26" fmla="*/ 113 w 1918"/>
                  <a:gd name="T27" fmla="*/ 164 h 565"/>
                  <a:gd name="T28" fmla="*/ 163 w 1918"/>
                  <a:gd name="T29" fmla="*/ 113 h 565"/>
                  <a:gd name="T30" fmla="*/ 908 w 1918"/>
                  <a:gd name="T31" fmla="*/ 113 h 565"/>
                  <a:gd name="T32" fmla="*/ 959 w 1918"/>
                  <a:gd name="T33" fmla="*/ 164 h 565"/>
                  <a:gd name="T34" fmla="*/ 959 w 1918"/>
                  <a:gd name="T35" fmla="*/ 175 h 565"/>
                  <a:gd name="T36" fmla="*/ 1804 w 1918"/>
                  <a:gd name="T37" fmla="*/ 175 h 565"/>
                  <a:gd name="T38" fmla="*/ 1754 w 1918"/>
                  <a:gd name="T39" fmla="*/ 226 h 565"/>
                  <a:gd name="T40" fmla="*/ 1742 w 1918"/>
                  <a:gd name="T41" fmla="*/ 226 h 565"/>
                  <a:gd name="T42" fmla="*/ 1692 w 1918"/>
                  <a:gd name="T43" fmla="*/ 175 h 565"/>
                  <a:gd name="T44" fmla="*/ 1692 w 1918"/>
                  <a:gd name="T45" fmla="*/ 164 h 565"/>
                  <a:gd name="T46" fmla="*/ 1742 w 1918"/>
                  <a:gd name="T47" fmla="*/ 113 h 565"/>
                  <a:gd name="T48" fmla="*/ 1754 w 1918"/>
                  <a:gd name="T49" fmla="*/ 113 h 565"/>
                  <a:gd name="T50" fmla="*/ 1804 w 1918"/>
                  <a:gd name="T51" fmla="*/ 164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32" name="Freeform 23">
                <a:extLst>
                  <a:ext uri="{FF2B5EF4-FFF2-40B4-BE49-F238E27FC236}">
                    <a16:creationId xmlns:a16="http://schemas.microsoft.com/office/drawing/2014/main" id="{E729B9E3-718F-7D46-A5F0-F454BF7425C6}"/>
                  </a:ext>
                </a:extLst>
              </p:cNvPr>
              <p:cNvSpPr>
                <a:spLocks noChangeArrowheads="1"/>
              </p:cNvSpPr>
              <p:nvPr/>
            </p:nvSpPr>
            <p:spPr bwMode="auto">
              <a:xfrm>
                <a:off x="3035" y="1325"/>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5 h 565"/>
                  <a:gd name="T22" fmla="*/ 163 w 1918"/>
                  <a:gd name="T23" fmla="*/ 225 h 565"/>
                  <a:gd name="T24" fmla="*/ 113 w 1918"/>
                  <a:gd name="T25" fmla="*/ 175 h 565"/>
                  <a:gd name="T26" fmla="*/ 113 w 1918"/>
                  <a:gd name="T27" fmla="*/ 163 h 565"/>
                  <a:gd name="T28" fmla="*/ 163 w 1918"/>
                  <a:gd name="T29" fmla="*/ 113 h 565"/>
                  <a:gd name="T30" fmla="*/ 908 w 1918"/>
                  <a:gd name="T31" fmla="*/ 113 h 565"/>
                  <a:gd name="T32" fmla="*/ 959 w 1918"/>
                  <a:gd name="T33" fmla="*/ 163 h 565"/>
                  <a:gd name="T34" fmla="*/ 959 w 1918"/>
                  <a:gd name="T35" fmla="*/ 175 h 565"/>
                  <a:gd name="T36" fmla="*/ 1804 w 1918"/>
                  <a:gd name="T37" fmla="*/ 175 h 565"/>
                  <a:gd name="T38" fmla="*/ 1754 w 1918"/>
                  <a:gd name="T39" fmla="*/ 225 h 565"/>
                  <a:gd name="T40" fmla="*/ 1742 w 1918"/>
                  <a:gd name="T41" fmla="*/ 225 h 565"/>
                  <a:gd name="T42" fmla="*/ 1692 w 1918"/>
                  <a:gd name="T43" fmla="*/ 175 h 565"/>
                  <a:gd name="T44" fmla="*/ 1692 w 1918"/>
                  <a:gd name="T45" fmla="*/ 163 h 565"/>
                  <a:gd name="T46" fmla="*/ 1742 w 1918"/>
                  <a:gd name="T47" fmla="*/ 113 h 565"/>
                  <a:gd name="T48" fmla="*/ 1754 w 1918"/>
                  <a:gd name="T49" fmla="*/ 113 h 565"/>
                  <a:gd name="T50" fmla="*/ 1804 w 1918"/>
                  <a:gd name="T51" fmla="*/ 163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5"/>
                      <a:pt x="908" y="225"/>
                    </a:cubicBezTo>
                    <a:lnTo>
                      <a:pt x="163" y="225"/>
                    </a:lnTo>
                    <a:cubicBezTo>
                      <a:pt x="135" y="225"/>
                      <a:pt x="113" y="203"/>
                      <a:pt x="113" y="175"/>
                    </a:cubicBezTo>
                    <a:lnTo>
                      <a:pt x="113" y="163"/>
                    </a:lnTo>
                    <a:cubicBezTo>
                      <a:pt x="113" y="135"/>
                      <a:pt x="135" y="113"/>
                      <a:pt x="163" y="113"/>
                    </a:cubicBezTo>
                    <a:lnTo>
                      <a:pt x="908" y="113"/>
                    </a:lnTo>
                    <a:cubicBezTo>
                      <a:pt x="936" y="113"/>
                      <a:pt x="959" y="135"/>
                      <a:pt x="959" y="163"/>
                    </a:cubicBezTo>
                    <a:lnTo>
                      <a:pt x="959" y="175"/>
                    </a:lnTo>
                    <a:close/>
                    <a:moveTo>
                      <a:pt x="1804" y="175"/>
                    </a:moveTo>
                    <a:cubicBezTo>
                      <a:pt x="1804" y="203"/>
                      <a:pt x="1782" y="225"/>
                      <a:pt x="1754" y="225"/>
                    </a:cubicBezTo>
                    <a:lnTo>
                      <a:pt x="1742" y="225"/>
                    </a:lnTo>
                    <a:cubicBezTo>
                      <a:pt x="1714" y="225"/>
                      <a:pt x="1692" y="203"/>
                      <a:pt x="1692" y="175"/>
                    </a:cubicBezTo>
                    <a:lnTo>
                      <a:pt x="1692" y="163"/>
                    </a:lnTo>
                    <a:cubicBezTo>
                      <a:pt x="1692" y="135"/>
                      <a:pt x="1714" y="113"/>
                      <a:pt x="1742" y="113"/>
                    </a:cubicBezTo>
                    <a:lnTo>
                      <a:pt x="1754" y="113"/>
                    </a:lnTo>
                    <a:cubicBezTo>
                      <a:pt x="1782" y="113"/>
                      <a:pt x="1804" y="135"/>
                      <a:pt x="1804" y="163"/>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grpSp>
      </p:grpSp>
      <p:grpSp>
        <p:nvGrpSpPr>
          <p:cNvPr id="46" name="グループ化 45">
            <a:extLst>
              <a:ext uri="{FF2B5EF4-FFF2-40B4-BE49-F238E27FC236}">
                <a16:creationId xmlns:a16="http://schemas.microsoft.com/office/drawing/2014/main" id="{BBDC33E0-D0A3-E84B-A19F-8F145D38444C}"/>
              </a:ext>
            </a:extLst>
          </p:cNvPr>
          <p:cNvGrpSpPr/>
          <p:nvPr/>
        </p:nvGrpSpPr>
        <p:grpSpPr>
          <a:xfrm>
            <a:off x="2637589" y="4880320"/>
            <a:ext cx="6923987" cy="1629969"/>
            <a:chOff x="1983918" y="2414270"/>
            <a:chExt cx="6923987" cy="1629969"/>
          </a:xfrm>
        </p:grpSpPr>
        <p:pic>
          <p:nvPicPr>
            <p:cNvPr id="48" name="図 47">
              <a:extLst>
                <a:ext uri="{FF2B5EF4-FFF2-40B4-BE49-F238E27FC236}">
                  <a16:creationId xmlns:a16="http://schemas.microsoft.com/office/drawing/2014/main" id="{2697C565-368C-0D43-9361-D2720D0E79A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5457056" y="2619002"/>
              <a:ext cx="1216107" cy="1242046"/>
            </a:xfrm>
            <a:prstGeom prst="rect">
              <a:avLst/>
            </a:prstGeom>
          </p:spPr>
        </p:pic>
        <p:grpSp>
          <p:nvGrpSpPr>
            <p:cNvPr id="49" name="グループ化 48">
              <a:extLst>
                <a:ext uri="{FF2B5EF4-FFF2-40B4-BE49-F238E27FC236}">
                  <a16:creationId xmlns:a16="http://schemas.microsoft.com/office/drawing/2014/main" id="{5FB95A52-AA1B-0E4B-A0FC-58785B463BF0}"/>
                </a:ext>
              </a:extLst>
            </p:cNvPr>
            <p:cNvGrpSpPr/>
            <p:nvPr/>
          </p:nvGrpSpPr>
          <p:grpSpPr>
            <a:xfrm>
              <a:off x="1983918" y="2414270"/>
              <a:ext cx="5905678" cy="1629969"/>
              <a:chOff x="2812307" y="2414270"/>
              <a:chExt cx="5905678" cy="1629969"/>
            </a:xfrm>
          </p:grpSpPr>
          <p:cxnSp>
            <p:nvCxnSpPr>
              <p:cNvPr id="54" name="カギ線コネクタ 49">
                <a:extLst>
                  <a:ext uri="{FF2B5EF4-FFF2-40B4-BE49-F238E27FC236}">
                    <a16:creationId xmlns:a16="http://schemas.microsoft.com/office/drawing/2014/main" id="{CC30B583-BE61-024B-9703-A489BB2718E2}"/>
                  </a:ext>
                </a:extLst>
              </p:cNvPr>
              <p:cNvCxnSpPr>
                <a:endCxn id="62" idx="1"/>
              </p:cNvCxnSpPr>
              <p:nvPr/>
            </p:nvCxnSpPr>
            <p:spPr>
              <a:xfrm>
                <a:off x="4008872" y="3240025"/>
                <a:ext cx="620389"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55" name="グループ化 54">
                <a:extLst>
                  <a:ext uri="{FF2B5EF4-FFF2-40B4-BE49-F238E27FC236}">
                    <a16:creationId xmlns:a16="http://schemas.microsoft.com/office/drawing/2014/main" id="{59F7F588-FD98-F745-872B-20C0A695A896}"/>
                  </a:ext>
                </a:extLst>
              </p:cNvPr>
              <p:cNvGrpSpPr/>
              <p:nvPr/>
            </p:nvGrpSpPr>
            <p:grpSpPr>
              <a:xfrm>
                <a:off x="2812307" y="2414270"/>
                <a:ext cx="1533197" cy="1629969"/>
                <a:chOff x="658197" y="4823367"/>
                <a:chExt cx="1533197" cy="1629969"/>
              </a:xfrm>
            </p:grpSpPr>
            <p:pic>
              <p:nvPicPr>
                <p:cNvPr id="64" name="図 63">
                  <a:extLst>
                    <a:ext uri="{FF2B5EF4-FFF2-40B4-BE49-F238E27FC236}">
                      <a16:creationId xmlns:a16="http://schemas.microsoft.com/office/drawing/2014/main" id="{7DD70B4C-9DB8-E744-B87E-34C8F2AEF7E6}"/>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rcRect l="25144" r="25403"/>
                <a:stretch/>
              </p:blipFill>
              <p:spPr>
                <a:xfrm>
                  <a:off x="658197" y="4823367"/>
                  <a:ext cx="1533197" cy="1629969"/>
                </a:xfrm>
                <a:prstGeom prst="rect">
                  <a:avLst/>
                </a:prstGeom>
              </p:spPr>
            </p:pic>
            <p:sp>
              <p:nvSpPr>
                <p:cNvPr id="65" name="正方形/長方形 64">
                  <a:extLst>
                    <a:ext uri="{FF2B5EF4-FFF2-40B4-BE49-F238E27FC236}">
                      <a16:creationId xmlns:a16="http://schemas.microsoft.com/office/drawing/2014/main" id="{62DF6F33-D8ED-9945-AD80-A7F59D18E764}"/>
                    </a:ext>
                  </a:extLst>
                </p:cNvPr>
                <p:cNvSpPr/>
                <p:nvPr/>
              </p:nvSpPr>
              <p:spPr>
                <a:xfrm>
                  <a:off x="1032468" y="5412701"/>
                  <a:ext cx="543313" cy="1173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latin typeface="+mn-ea"/>
                  </a:endParaRPr>
                </a:p>
              </p:txBody>
            </p:sp>
          </p:grpSp>
          <p:cxnSp>
            <p:nvCxnSpPr>
              <p:cNvPr id="56" name="カギ線コネクタ 49">
                <a:extLst>
                  <a:ext uri="{FF2B5EF4-FFF2-40B4-BE49-F238E27FC236}">
                    <a16:creationId xmlns:a16="http://schemas.microsoft.com/office/drawing/2014/main" id="{70C61480-32E8-0542-A3DE-1DF14FFA925E}"/>
                  </a:ext>
                </a:extLst>
              </p:cNvPr>
              <p:cNvCxnSpPr/>
              <p:nvPr/>
            </p:nvCxnSpPr>
            <p:spPr>
              <a:xfrm flipV="1">
                <a:off x="7459760" y="3240025"/>
                <a:ext cx="1258225" cy="52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951C0959-2D3A-584F-A0E7-AA77EEEACF06}"/>
                  </a:ext>
                </a:extLst>
              </p:cNvPr>
              <p:cNvGrpSpPr/>
              <p:nvPr/>
            </p:nvGrpSpPr>
            <p:grpSpPr>
              <a:xfrm>
                <a:off x="4629261" y="2619002"/>
                <a:ext cx="1216107" cy="1242046"/>
                <a:chOff x="4573695" y="2633111"/>
                <a:chExt cx="1216107" cy="1242046"/>
              </a:xfrm>
            </p:grpSpPr>
            <p:pic>
              <p:nvPicPr>
                <p:cNvPr id="62" name="図 61">
                  <a:extLst>
                    <a:ext uri="{FF2B5EF4-FFF2-40B4-BE49-F238E27FC236}">
                      <a16:creationId xmlns:a16="http://schemas.microsoft.com/office/drawing/2014/main" id="{A4F7AEAD-7EE3-4542-815C-2E1D10EEF20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4573695" y="2633111"/>
                  <a:ext cx="1216107" cy="1242046"/>
                </a:xfrm>
                <a:prstGeom prst="rect">
                  <a:avLst/>
                </a:prstGeom>
              </p:spPr>
            </p:pic>
            <p:sp>
              <p:nvSpPr>
                <p:cNvPr id="63" name="正方形/長方形 62">
                  <a:extLst>
                    <a:ext uri="{FF2B5EF4-FFF2-40B4-BE49-F238E27FC236}">
                      <a16:creationId xmlns:a16="http://schemas.microsoft.com/office/drawing/2014/main" id="{BBDE1DA1-E57F-B64E-9A57-FF007AB23BB6}"/>
                    </a:ext>
                  </a:extLst>
                </p:cNvPr>
                <p:cNvSpPr/>
                <p:nvPr/>
              </p:nvSpPr>
              <p:spPr>
                <a:xfrm>
                  <a:off x="4850888" y="2915757"/>
                  <a:ext cx="697627" cy="400110"/>
                </a:xfrm>
                <a:prstGeom prst="rect">
                  <a:avLst/>
                </a:prstGeom>
              </p:spPr>
              <p:txBody>
                <a:bodyPr wrap="none">
                  <a:spAutoFit/>
                </a:bodyPr>
                <a:lstStyle/>
                <a:p>
                  <a:pPr algn="ctr"/>
                  <a:r>
                    <a:rPr lang="ja-JP" altLang="en-US" sz="1000">
                      <a:latin typeface="+mn-ea"/>
                    </a:rPr>
                    <a:t>広告主様</a:t>
                  </a:r>
                  <a:endParaRPr lang="en-US" altLang="ja-JP" sz="1000" dirty="0">
                    <a:latin typeface="+mn-ea"/>
                  </a:endParaRPr>
                </a:p>
                <a:p>
                  <a:pPr algn="ctr"/>
                  <a:r>
                    <a:rPr lang="ja-JP" altLang="en-US" sz="1000">
                      <a:latin typeface="+mn-ea"/>
                    </a:rPr>
                    <a:t>サイト</a:t>
                  </a:r>
                  <a:endParaRPr lang="en-US" altLang="ja-JP" sz="1000" dirty="0">
                    <a:latin typeface="+mn-ea"/>
                  </a:endParaRPr>
                </a:p>
              </p:txBody>
            </p:sp>
          </p:grpSp>
          <p:grpSp>
            <p:nvGrpSpPr>
              <p:cNvPr id="58" name="グループ化 57">
                <a:extLst>
                  <a:ext uri="{FF2B5EF4-FFF2-40B4-BE49-F238E27FC236}">
                    <a16:creationId xmlns:a16="http://schemas.microsoft.com/office/drawing/2014/main" id="{52326925-64B3-6241-8788-95F52B58AEB4}"/>
                  </a:ext>
                </a:extLst>
              </p:cNvPr>
              <p:cNvGrpSpPr/>
              <p:nvPr/>
            </p:nvGrpSpPr>
            <p:grpSpPr>
              <a:xfrm>
                <a:off x="6375213" y="2823319"/>
                <a:ext cx="1290891" cy="1061578"/>
                <a:chOff x="6259892" y="2828217"/>
                <a:chExt cx="1290891" cy="1061578"/>
              </a:xfrm>
            </p:grpSpPr>
            <p:sp>
              <p:nvSpPr>
                <p:cNvPr id="60" name="テキスト ボックス 59">
                  <a:extLst>
                    <a:ext uri="{FF2B5EF4-FFF2-40B4-BE49-F238E27FC236}">
                      <a16:creationId xmlns:a16="http://schemas.microsoft.com/office/drawing/2014/main" id="{882F2A7C-F66F-3A4D-B7A8-753F4B8A4999}"/>
                    </a:ext>
                  </a:extLst>
                </p:cNvPr>
                <p:cNvSpPr txBox="1"/>
                <p:nvPr/>
              </p:nvSpPr>
              <p:spPr>
                <a:xfrm>
                  <a:off x="6288899" y="3443519"/>
                  <a:ext cx="1261884" cy="446276"/>
                </a:xfrm>
                <a:prstGeom prst="rect">
                  <a:avLst/>
                </a:prstGeom>
                <a:solidFill>
                  <a:schemeClr val="accent5"/>
                </a:solidFill>
                <a:ln>
                  <a:solidFill>
                    <a:schemeClr val="accent5">
                      <a:lumMod val="50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900" u="sng" dirty="0">
                      <a:solidFill>
                        <a:schemeClr val="bg1"/>
                      </a:solidFill>
                      <a:latin typeface="+mn-ea"/>
                    </a:rPr>
                    <a:t>コンバージョンタグ</a:t>
                  </a:r>
                  <a:endParaRPr lang="en-US" altLang="ja-JP" sz="900" u="sng" dirty="0">
                    <a:solidFill>
                      <a:schemeClr val="bg1"/>
                    </a:solidFill>
                    <a:latin typeface="+mn-ea"/>
                  </a:endParaRPr>
                </a:p>
                <a:p>
                  <a:r>
                    <a:rPr lang="en-US" altLang="ja-JP" sz="700" dirty="0">
                      <a:solidFill>
                        <a:schemeClr val="bg1"/>
                      </a:solidFill>
                      <a:latin typeface="+mn-ea"/>
                    </a:rPr>
                    <a:t>Cookie</a:t>
                  </a:r>
                  <a:r>
                    <a:rPr lang="ja-JP" altLang="en-US" sz="700" dirty="0">
                      <a:solidFill>
                        <a:schemeClr val="bg1"/>
                      </a:solidFill>
                      <a:latin typeface="+mn-ea"/>
                    </a:rPr>
                    <a:t>をコンバージョンリクエストに載せる</a:t>
                  </a:r>
                  <a:endParaRPr kumimoji="1" lang="en-US" altLang="ja-JP" sz="700" dirty="0">
                    <a:solidFill>
                      <a:schemeClr val="bg1"/>
                    </a:solidFill>
                    <a:latin typeface="+mn-ea"/>
                  </a:endParaRPr>
                </a:p>
              </p:txBody>
            </p:sp>
            <p:sp>
              <p:nvSpPr>
                <p:cNvPr id="61" name="正方形/長方形 60">
                  <a:extLst>
                    <a:ext uri="{FF2B5EF4-FFF2-40B4-BE49-F238E27FC236}">
                      <a16:creationId xmlns:a16="http://schemas.microsoft.com/office/drawing/2014/main" id="{28D937C7-487B-6541-A94D-56BE377FB68B}"/>
                    </a:ext>
                  </a:extLst>
                </p:cNvPr>
                <p:cNvSpPr/>
                <p:nvPr/>
              </p:nvSpPr>
              <p:spPr>
                <a:xfrm>
                  <a:off x="6259892" y="2828217"/>
                  <a:ext cx="1082348" cy="400110"/>
                </a:xfrm>
                <a:prstGeom prst="rect">
                  <a:avLst/>
                </a:prstGeom>
              </p:spPr>
              <p:txBody>
                <a:bodyPr wrap="none">
                  <a:spAutoFit/>
                </a:bodyPr>
                <a:lstStyle/>
                <a:p>
                  <a:pPr algn="ctr"/>
                  <a:r>
                    <a:rPr lang="ja-JP" altLang="en-US" sz="1000" dirty="0">
                      <a:latin typeface="+mn-ea"/>
                    </a:rPr>
                    <a:t>コンバージョン</a:t>
                  </a:r>
                  <a:endParaRPr lang="en-US" altLang="ja-JP" sz="1000" dirty="0">
                    <a:latin typeface="+mn-ea"/>
                  </a:endParaRPr>
                </a:p>
                <a:p>
                  <a:pPr algn="ctr"/>
                  <a:r>
                    <a:rPr lang="ja-JP" altLang="en-US" sz="1000" dirty="0">
                      <a:latin typeface="+mn-ea"/>
                    </a:rPr>
                    <a:t>ページ</a:t>
                  </a:r>
                  <a:endParaRPr lang="en-US" altLang="ja-JP" sz="1000" dirty="0">
                    <a:latin typeface="+mn-ea"/>
                  </a:endParaRPr>
                </a:p>
              </p:txBody>
            </p:sp>
          </p:grpSp>
          <p:cxnSp>
            <p:nvCxnSpPr>
              <p:cNvPr id="59" name="カギ線コネクタ 49">
                <a:extLst>
                  <a:ext uri="{FF2B5EF4-FFF2-40B4-BE49-F238E27FC236}">
                    <a16:creationId xmlns:a16="http://schemas.microsoft.com/office/drawing/2014/main" id="{CE834AFF-BB00-A548-B5BB-DF99F35800D4}"/>
                  </a:ext>
                </a:extLst>
              </p:cNvPr>
              <p:cNvCxnSpPr>
                <a:stCxn id="62" idx="3"/>
                <a:endCxn id="48" idx="1"/>
              </p:cNvCxnSpPr>
              <p:nvPr/>
            </p:nvCxnSpPr>
            <p:spPr>
              <a:xfrm>
                <a:off x="5845368" y="3240025"/>
                <a:ext cx="440077"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50" name="Group 20">
              <a:extLst>
                <a:ext uri="{FF2B5EF4-FFF2-40B4-BE49-F238E27FC236}">
                  <a16:creationId xmlns:a16="http://schemas.microsoft.com/office/drawing/2014/main" id="{E5C3E7F6-8BD0-2646-9B12-C78AF9EC84AF}"/>
                </a:ext>
              </a:extLst>
            </p:cNvPr>
            <p:cNvGrpSpPr>
              <a:grpSpLocks/>
            </p:cNvGrpSpPr>
            <p:nvPr/>
          </p:nvGrpSpPr>
          <p:grpSpPr bwMode="auto">
            <a:xfrm>
              <a:off x="7973644" y="2749661"/>
              <a:ext cx="934261" cy="919575"/>
              <a:chOff x="3041" y="1325"/>
              <a:chExt cx="434" cy="434"/>
            </a:xfrm>
          </p:grpSpPr>
          <p:sp>
            <p:nvSpPr>
              <p:cNvPr id="51" name="Freeform 21">
                <a:extLst>
                  <a:ext uri="{FF2B5EF4-FFF2-40B4-BE49-F238E27FC236}">
                    <a16:creationId xmlns:a16="http://schemas.microsoft.com/office/drawing/2014/main" id="{CD6A71B4-1E1A-7246-A2EF-82878DAA28E3}"/>
                  </a:ext>
                </a:extLst>
              </p:cNvPr>
              <p:cNvSpPr>
                <a:spLocks noChangeArrowheads="1"/>
              </p:cNvSpPr>
              <p:nvPr/>
            </p:nvSpPr>
            <p:spPr bwMode="auto">
              <a:xfrm>
                <a:off x="3041" y="1478"/>
                <a:ext cx="434" cy="127"/>
              </a:xfrm>
              <a:custGeom>
                <a:avLst/>
                <a:gdLst>
                  <a:gd name="T0" fmla="*/ 1804 w 1918"/>
                  <a:gd name="T1" fmla="*/ 0 h 564"/>
                  <a:gd name="T2" fmla="*/ 113 w 1918"/>
                  <a:gd name="T3" fmla="*/ 0 h 564"/>
                  <a:gd name="T4" fmla="*/ 0 w 1918"/>
                  <a:gd name="T5" fmla="*/ 113 h 564"/>
                  <a:gd name="T6" fmla="*/ 0 w 1918"/>
                  <a:gd name="T7" fmla="*/ 450 h 564"/>
                  <a:gd name="T8" fmla="*/ 113 w 1918"/>
                  <a:gd name="T9" fmla="*/ 563 h 564"/>
                  <a:gd name="T10" fmla="*/ 1804 w 1918"/>
                  <a:gd name="T11" fmla="*/ 563 h 564"/>
                  <a:gd name="T12" fmla="*/ 1917 w 1918"/>
                  <a:gd name="T13" fmla="*/ 450 h 564"/>
                  <a:gd name="T14" fmla="*/ 1917 w 1918"/>
                  <a:gd name="T15" fmla="*/ 113 h 564"/>
                  <a:gd name="T16" fmla="*/ 1804 w 1918"/>
                  <a:gd name="T17" fmla="*/ 0 h 564"/>
                  <a:gd name="T18" fmla="*/ 959 w 1918"/>
                  <a:gd name="T19" fmla="*/ 175 h 564"/>
                  <a:gd name="T20" fmla="*/ 908 w 1918"/>
                  <a:gd name="T21" fmla="*/ 226 h 564"/>
                  <a:gd name="T22" fmla="*/ 163 w 1918"/>
                  <a:gd name="T23" fmla="*/ 226 h 564"/>
                  <a:gd name="T24" fmla="*/ 113 w 1918"/>
                  <a:gd name="T25" fmla="*/ 175 h 564"/>
                  <a:gd name="T26" fmla="*/ 113 w 1918"/>
                  <a:gd name="T27" fmla="*/ 164 h 564"/>
                  <a:gd name="T28" fmla="*/ 163 w 1918"/>
                  <a:gd name="T29" fmla="*/ 113 h 564"/>
                  <a:gd name="T30" fmla="*/ 908 w 1918"/>
                  <a:gd name="T31" fmla="*/ 113 h 564"/>
                  <a:gd name="T32" fmla="*/ 959 w 1918"/>
                  <a:gd name="T33" fmla="*/ 164 h 564"/>
                  <a:gd name="T34" fmla="*/ 959 w 1918"/>
                  <a:gd name="T35" fmla="*/ 175 h 564"/>
                  <a:gd name="T36" fmla="*/ 1804 w 1918"/>
                  <a:gd name="T37" fmla="*/ 175 h 564"/>
                  <a:gd name="T38" fmla="*/ 1754 w 1918"/>
                  <a:gd name="T39" fmla="*/ 226 h 564"/>
                  <a:gd name="T40" fmla="*/ 1742 w 1918"/>
                  <a:gd name="T41" fmla="*/ 226 h 564"/>
                  <a:gd name="T42" fmla="*/ 1692 w 1918"/>
                  <a:gd name="T43" fmla="*/ 175 h 564"/>
                  <a:gd name="T44" fmla="*/ 1692 w 1918"/>
                  <a:gd name="T45" fmla="*/ 164 h 564"/>
                  <a:gd name="T46" fmla="*/ 1742 w 1918"/>
                  <a:gd name="T47" fmla="*/ 113 h 564"/>
                  <a:gd name="T48" fmla="*/ 1754 w 1918"/>
                  <a:gd name="T49" fmla="*/ 113 h 564"/>
                  <a:gd name="T50" fmla="*/ 1804 w 1918"/>
                  <a:gd name="T51" fmla="*/ 164 h 564"/>
                  <a:gd name="T52" fmla="*/ 1804 w 1918"/>
                  <a:gd name="T53" fmla="*/ 175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4">
                    <a:moveTo>
                      <a:pt x="1804" y="0"/>
                    </a:moveTo>
                    <a:lnTo>
                      <a:pt x="113" y="0"/>
                    </a:lnTo>
                    <a:cubicBezTo>
                      <a:pt x="51" y="0"/>
                      <a:pt x="0" y="51"/>
                      <a:pt x="0" y="113"/>
                    </a:cubicBezTo>
                    <a:lnTo>
                      <a:pt x="0" y="450"/>
                    </a:lnTo>
                    <a:cubicBezTo>
                      <a:pt x="0" y="512"/>
                      <a:pt x="51" y="563"/>
                      <a:pt x="113" y="563"/>
                    </a:cubicBezTo>
                    <a:lnTo>
                      <a:pt x="1804" y="563"/>
                    </a:lnTo>
                    <a:cubicBezTo>
                      <a:pt x="1866" y="563"/>
                      <a:pt x="1917" y="512"/>
                      <a:pt x="1917" y="450"/>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52" name="Freeform 22">
                <a:extLst>
                  <a:ext uri="{FF2B5EF4-FFF2-40B4-BE49-F238E27FC236}">
                    <a16:creationId xmlns:a16="http://schemas.microsoft.com/office/drawing/2014/main" id="{86ED4EB9-7A2A-544E-8C1D-F6B3A03FA798}"/>
                  </a:ext>
                </a:extLst>
              </p:cNvPr>
              <p:cNvSpPr>
                <a:spLocks noChangeArrowheads="1"/>
              </p:cNvSpPr>
              <p:nvPr/>
            </p:nvSpPr>
            <p:spPr bwMode="auto">
              <a:xfrm>
                <a:off x="3041" y="1632"/>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6 h 565"/>
                  <a:gd name="T22" fmla="*/ 163 w 1918"/>
                  <a:gd name="T23" fmla="*/ 226 h 565"/>
                  <a:gd name="T24" fmla="*/ 113 w 1918"/>
                  <a:gd name="T25" fmla="*/ 175 h 565"/>
                  <a:gd name="T26" fmla="*/ 113 w 1918"/>
                  <a:gd name="T27" fmla="*/ 164 h 565"/>
                  <a:gd name="T28" fmla="*/ 163 w 1918"/>
                  <a:gd name="T29" fmla="*/ 113 h 565"/>
                  <a:gd name="T30" fmla="*/ 908 w 1918"/>
                  <a:gd name="T31" fmla="*/ 113 h 565"/>
                  <a:gd name="T32" fmla="*/ 959 w 1918"/>
                  <a:gd name="T33" fmla="*/ 164 h 565"/>
                  <a:gd name="T34" fmla="*/ 959 w 1918"/>
                  <a:gd name="T35" fmla="*/ 175 h 565"/>
                  <a:gd name="T36" fmla="*/ 1804 w 1918"/>
                  <a:gd name="T37" fmla="*/ 175 h 565"/>
                  <a:gd name="T38" fmla="*/ 1754 w 1918"/>
                  <a:gd name="T39" fmla="*/ 226 h 565"/>
                  <a:gd name="T40" fmla="*/ 1742 w 1918"/>
                  <a:gd name="T41" fmla="*/ 226 h 565"/>
                  <a:gd name="T42" fmla="*/ 1692 w 1918"/>
                  <a:gd name="T43" fmla="*/ 175 h 565"/>
                  <a:gd name="T44" fmla="*/ 1692 w 1918"/>
                  <a:gd name="T45" fmla="*/ 164 h 565"/>
                  <a:gd name="T46" fmla="*/ 1742 w 1918"/>
                  <a:gd name="T47" fmla="*/ 113 h 565"/>
                  <a:gd name="T48" fmla="*/ 1754 w 1918"/>
                  <a:gd name="T49" fmla="*/ 113 h 565"/>
                  <a:gd name="T50" fmla="*/ 1804 w 1918"/>
                  <a:gd name="T51" fmla="*/ 164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53" name="Freeform 23">
                <a:extLst>
                  <a:ext uri="{FF2B5EF4-FFF2-40B4-BE49-F238E27FC236}">
                    <a16:creationId xmlns:a16="http://schemas.microsoft.com/office/drawing/2014/main" id="{1D557B48-BDE3-7F4B-AFF4-BEF80B1E6175}"/>
                  </a:ext>
                </a:extLst>
              </p:cNvPr>
              <p:cNvSpPr>
                <a:spLocks noChangeArrowheads="1"/>
              </p:cNvSpPr>
              <p:nvPr/>
            </p:nvSpPr>
            <p:spPr bwMode="auto">
              <a:xfrm>
                <a:off x="3041" y="1325"/>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5 h 565"/>
                  <a:gd name="T22" fmla="*/ 163 w 1918"/>
                  <a:gd name="T23" fmla="*/ 225 h 565"/>
                  <a:gd name="T24" fmla="*/ 113 w 1918"/>
                  <a:gd name="T25" fmla="*/ 175 h 565"/>
                  <a:gd name="T26" fmla="*/ 113 w 1918"/>
                  <a:gd name="T27" fmla="*/ 163 h 565"/>
                  <a:gd name="T28" fmla="*/ 163 w 1918"/>
                  <a:gd name="T29" fmla="*/ 113 h 565"/>
                  <a:gd name="T30" fmla="*/ 908 w 1918"/>
                  <a:gd name="T31" fmla="*/ 113 h 565"/>
                  <a:gd name="T32" fmla="*/ 959 w 1918"/>
                  <a:gd name="T33" fmla="*/ 163 h 565"/>
                  <a:gd name="T34" fmla="*/ 959 w 1918"/>
                  <a:gd name="T35" fmla="*/ 175 h 565"/>
                  <a:gd name="T36" fmla="*/ 1804 w 1918"/>
                  <a:gd name="T37" fmla="*/ 175 h 565"/>
                  <a:gd name="T38" fmla="*/ 1754 w 1918"/>
                  <a:gd name="T39" fmla="*/ 225 h 565"/>
                  <a:gd name="T40" fmla="*/ 1742 w 1918"/>
                  <a:gd name="T41" fmla="*/ 225 h 565"/>
                  <a:gd name="T42" fmla="*/ 1692 w 1918"/>
                  <a:gd name="T43" fmla="*/ 175 h 565"/>
                  <a:gd name="T44" fmla="*/ 1692 w 1918"/>
                  <a:gd name="T45" fmla="*/ 163 h 565"/>
                  <a:gd name="T46" fmla="*/ 1742 w 1918"/>
                  <a:gd name="T47" fmla="*/ 113 h 565"/>
                  <a:gd name="T48" fmla="*/ 1754 w 1918"/>
                  <a:gd name="T49" fmla="*/ 113 h 565"/>
                  <a:gd name="T50" fmla="*/ 1804 w 1918"/>
                  <a:gd name="T51" fmla="*/ 163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5"/>
                      <a:pt x="908" y="225"/>
                    </a:cubicBezTo>
                    <a:lnTo>
                      <a:pt x="163" y="225"/>
                    </a:lnTo>
                    <a:cubicBezTo>
                      <a:pt x="135" y="225"/>
                      <a:pt x="113" y="203"/>
                      <a:pt x="113" y="175"/>
                    </a:cubicBezTo>
                    <a:lnTo>
                      <a:pt x="113" y="163"/>
                    </a:lnTo>
                    <a:cubicBezTo>
                      <a:pt x="113" y="135"/>
                      <a:pt x="135" y="113"/>
                      <a:pt x="163" y="113"/>
                    </a:cubicBezTo>
                    <a:lnTo>
                      <a:pt x="908" y="113"/>
                    </a:lnTo>
                    <a:cubicBezTo>
                      <a:pt x="936" y="113"/>
                      <a:pt x="959" y="135"/>
                      <a:pt x="959" y="163"/>
                    </a:cubicBezTo>
                    <a:lnTo>
                      <a:pt x="959" y="175"/>
                    </a:lnTo>
                    <a:close/>
                    <a:moveTo>
                      <a:pt x="1804" y="175"/>
                    </a:moveTo>
                    <a:cubicBezTo>
                      <a:pt x="1804" y="203"/>
                      <a:pt x="1782" y="225"/>
                      <a:pt x="1754" y="225"/>
                    </a:cubicBezTo>
                    <a:lnTo>
                      <a:pt x="1742" y="225"/>
                    </a:lnTo>
                    <a:cubicBezTo>
                      <a:pt x="1714" y="225"/>
                      <a:pt x="1692" y="203"/>
                      <a:pt x="1692" y="175"/>
                    </a:cubicBezTo>
                    <a:lnTo>
                      <a:pt x="1692" y="163"/>
                    </a:lnTo>
                    <a:cubicBezTo>
                      <a:pt x="1692" y="135"/>
                      <a:pt x="1714" y="113"/>
                      <a:pt x="1742" y="113"/>
                    </a:cubicBezTo>
                    <a:lnTo>
                      <a:pt x="1754" y="113"/>
                    </a:lnTo>
                    <a:cubicBezTo>
                      <a:pt x="1782" y="113"/>
                      <a:pt x="1804" y="135"/>
                      <a:pt x="1804" y="163"/>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grpSp>
      </p:grpSp>
      <p:sp>
        <p:nvSpPr>
          <p:cNvPr id="47" name="テキスト ボックス 46">
            <a:extLst>
              <a:ext uri="{FF2B5EF4-FFF2-40B4-BE49-F238E27FC236}">
                <a16:creationId xmlns:a16="http://schemas.microsoft.com/office/drawing/2014/main" id="{3FBDDD1F-E21A-174E-A41A-A12033A35487}"/>
              </a:ext>
            </a:extLst>
          </p:cNvPr>
          <p:cNvSpPr txBox="1"/>
          <p:nvPr/>
        </p:nvSpPr>
        <p:spPr>
          <a:xfrm>
            <a:off x="4578722" y="5782133"/>
            <a:ext cx="1227650" cy="677108"/>
          </a:xfrm>
          <a:prstGeom prst="rect">
            <a:avLst/>
          </a:prstGeom>
          <a:solidFill>
            <a:schemeClr val="accent6"/>
          </a:solidFill>
          <a:ln>
            <a:solidFill>
              <a:schemeClr val="accent6">
                <a:lumMod val="75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800" u="sng" dirty="0">
                <a:solidFill>
                  <a:schemeClr val="bg1"/>
                </a:solidFill>
              </a:rPr>
              <a:t>コンバージョン測定補完機能タグおよ</a:t>
            </a:r>
            <a:r>
              <a:rPr lang="ja-JP" altLang="en-US" sz="800" dirty="0">
                <a:solidFill>
                  <a:schemeClr val="bg1"/>
                </a:solidFill>
              </a:rPr>
              <a:t>び</a:t>
            </a:r>
            <a:endParaRPr lang="en-US" altLang="ja-JP" sz="800" dirty="0">
              <a:solidFill>
                <a:schemeClr val="bg1"/>
              </a:solidFill>
              <a:latin typeface="+mn-ea"/>
            </a:endParaRPr>
          </a:p>
          <a:p>
            <a:r>
              <a:rPr lang="ja-JP" altLang="en-US" sz="800" u="sng" dirty="0">
                <a:solidFill>
                  <a:schemeClr val="bg1"/>
                </a:solidFill>
                <a:latin typeface="+mn-ea"/>
              </a:rPr>
              <a:t>サイトジェネラルタグ</a:t>
            </a:r>
          </a:p>
          <a:p>
            <a:r>
              <a:rPr lang="en-US" altLang="ja-JP" sz="700" dirty="0">
                <a:solidFill>
                  <a:schemeClr val="bg1"/>
                </a:solidFill>
                <a:latin typeface="+mn-ea"/>
              </a:rPr>
              <a:t>URL</a:t>
            </a:r>
            <a:r>
              <a:rPr lang="ja-JP" altLang="en-US" sz="700" dirty="0">
                <a:solidFill>
                  <a:schemeClr val="bg1"/>
                </a:solidFill>
                <a:latin typeface="+mn-ea"/>
              </a:rPr>
              <a:t>に</a:t>
            </a:r>
            <a:r>
              <a:rPr lang="en-US" altLang="ja-JP" sz="700" dirty="0">
                <a:solidFill>
                  <a:schemeClr val="bg1"/>
                </a:solidFill>
                <a:latin typeface="+mn-ea"/>
              </a:rPr>
              <a:t>YCLID</a:t>
            </a:r>
            <a:r>
              <a:rPr lang="ja-JP" altLang="en-US" sz="700" dirty="0">
                <a:solidFill>
                  <a:schemeClr val="bg1"/>
                </a:solidFill>
                <a:latin typeface="+mn-ea"/>
              </a:rPr>
              <a:t>があれば</a:t>
            </a:r>
            <a:endParaRPr lang="en-US" altLang="ja-JP" sz="700" dirty="0">
              <a:solidFill>
                <a:schemeClr val="bg1"/>
              </a:solidFill>
              <a:latin typeface="+mn-ea"/>
            </a:endParaRPr>
          </a:p>
          <a:p>
            <a:r>
              <a:rPr kumimoji="1" lang="en-US" altLang="ja-JP" sz="700" dirty="0">
                <a:solidFill>
                  <a:schemeClr val="bg1"/>
                </a:solidFill>
                <a:latin typeface="+mn-ea"/>
              </a:rPr>
              <a:t>Cookie</a:t>
            </a:r>
            <a:r>
              <a:rPr kumimoji="1" lang="ja-JP" altLang="en-US" sz="700" dirty="0">
                <a:solidFill>
                  <a:schemeClr val="bg1"/>
                </a:solidFill>
                <a:latin typeface="+mn-ea"/>
              </a:rPr>
              <a:t>を</a:t>
            </a:r>
            <a:r>
              <a:rPr lang="ja-JP" altLang="en-US" sz="700" dirty="0">
                <a:solidFill>
                  <a:schemeClr val="bg1"/>
                </a:solidFill>
                <a:latin typeface="+mn-ea"/>
              </a:rPr>
              <a:t>生成</a:t>
            </a:r>
            <a:endParaRPr lang="en-US" altLang="ja-JP" sz="700" dirty="0">
              <a:solidFill>
                <a:schemeClr val="bg1"/>
              </a:solidFill>
              <a:latin typeface="+mn-ea"/>
            </a:endParaRPr>
          </a:p>
        </p:txBody>
      </p:sp>
      <p:sp>
        <p:nvSpPr>
          <p:cNvPr id="66" name="四角形吹き出し 65">
            <a:extLst>
              <a:ext uri="{FF2B5EF4-FFF2-40B4-BE49-F238E27FC236}">
                <a16:creationId xmlns:a16="http://schemas.microsoft.com/office/drawing/2014/main" id="{7A11B840-27FD-7A4F-A27E-0580D502182F}"/>
              </a:ext>
            </a:extLst>
          </p:cNvPr>
          <p:cNvSpPr/>
          <p:nvPr/>
        </p:nvSpPr>
        <p:spPr>
          <a:xfrm>
            <a:off x="2710710" y="4385643"/>
            <a:ext cx="1810182" cy="449495"/>
          </a:xfrm>
          <a:prstGeom prst="wedgeRectCallout">
            <a:avLst>
              <a:gd name="adj1" fmla="val 68640"/>
              <a:gd name="adj2" fmla="val -2320"/>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b="1">
                <a:solidFill>
                  <a:schemeClr val="accent6"/>
                </a:solidFill>
                <a:latin typeface="+mn-ea"/>
              </a:rPr>
              <a:t>広告主様サイト</a:t>
            </a:r>
            <a:r>
              <a:rPr lang="ja-JP" altLang="en-US" sz="1000" b="1" dirty="0">
                <a:solidFill>
                  <a:schemeClr val="accent6"/>
                </a:solidFill>
                <a:latin typeface="+mn-ea"/>
              </a:rPr>
              <a:t>で作られた</a:t>
            </a:r>
            <a:endParaRPr lang="en-US" altLang="ja-JP" sz="1000" b="1" dirty="0">
              <a:solidFill>
                <a:schemeClr val="accent6"/>
              </a:solidFill>
              <a:latin typeface="+mn-ea"/>
            </a:endParaRPr>
          </a:p>
          <a:p>
            <a:r>
              <a:rPr lang="en-US" altLang="ja-JP" sz="1000" dirty="0">
                <a:solidFill>
                  <a:schemeClr val="tx1"/>
                </a:solidFill>
                <a:latin typeface="+mn-ea"/>
              </a:rPr>
              <a:t>Cookie</a:t>
            </a:r>
          </a:p>
        </p:txBody>
      </p:sp>
      <p:sp>
        <p:nvSpPr>
          <p:cNvPr id="68" name="四角形吹き出し 67">
            <a:extLst>
              <a:ext uri="{FF2B5EF4-FFF2-40B4-BE49-F238E27FC236}">
                <a16:creationId xmlns:a16="http://schemas.microsoft.com/office/drawing/2014/main" id="{52CB4A76-A9C4-3A44-A876-E23869493BF2}"/>
              </a:ext>
            </a:extLst>
          </p:cNvPr>
          <p:cNvSpPr/>
          <p:nvPr/>
        </p:nvSpPr>
        <p:spPr>
          <a:xfrm>
            <a:off x="2055038" y="6019454"/>
            <a:ext cx="1905246" cy="418056"/>
          </a:xfrm>
          <a:prstGeom prst="wedgeRectCallout">
            <a:avLst>
              <a:gd name="adj1" fmla="val 28555"/>
              <a:gd name="adj2" fmla="val -137301"/>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dirty="0">
                <a:solidFill>
                  <a:schemeClr val="tx1"/>
                </a:solidFill>
                <a:latin typeface="+mn-ea"/>
              </a:rPr>
              <a:t>広告クリック時、</a:t>
            </a:r>
            <a:endParaRPr lang="en-US" altLang="ja-JP" sz="1000" dirty="0">
              <a:solidFill>
                <a:schemeClr val="tx1"/>
              </a:solidFill>
              <a:latin typeface="+mn-ea"/>
            </a:endParaRPr>
          </a:p>
          <a:p>
            <a:r>
              <a:rPr lang="en-US" altLang="ja-JP" sz="1000" dirty="0">
                <a:solidFill>
                  <a:schemeClr val="tx1"/>
                </a:solidFill>
                <a:latin typeface="+mn-ea"/>
              </a:rPr>
              <a:t>URL</a:t>
            </a:r>
            <a:r>
              <a:rPr lang="ja-JP" altLang="en-US" sz="1000" dirty="0">
                <a:solidFill>
                  <a:schemeClr val="tx1"/>
                </a:solidFill>
                <a:latin typeface="+mn-ea"/>
              </a:rPr>
              <a:t>の後ろに</a:t>
            </a:r>
            <a:r>
              <a:rPr lang="en-US" altLang="ja-JP" sz="1000" b="1" dirty="0">
                <a:solidFill>
                  <a:schemeClr val="accent6"/>
                </a:solidFill>
                <a:latin typeface="+mn-ea"/>
              </a:rPr>
              <a:t>YCLID</a:t>
            </a:r>
            <a:r>
              <a:rPr lang="ja-JP" altLang="en-US" sz="1000" dirty="0">
                <a:solidFill>
                  <a:schemeClr val="tx1"/>
                </a:solidFill>
                <a:latin typeface="+mn-ea"/>
              </a:rPr>
              <a:t>が付く</a:t>
            </a:r>
            <a:endParaRPr lang="en-US" altLang="ja-JP" sz="1000" dirty="0">
              <a:solidFill>
                <a:schemeClr val="tx1"/>
              </a:solidFill>
              <a:latin typeface="+mn-ea"/>
            </a:endParaRPr>
          </a:p>
        </p:txBody>
      </p:sp>
      <p:sp>
        <p:nvSpPr>
          <p:cNvPr id="69" name="四角形吹き出し 68">
            <a:extLst>
              <a:ext uri="{FF2B5EF4-FFF2-40B4-BE49-F238E27FC236}">
                <a16:creationId xmlns:a16="http://schemas.microsoft.com/office/drawing/2014/main" id="{9298D16C-F9CF-AF4A-BA01-205CB11E1D86}"/>
              </a:ext>
            </a:extLst>
          </p:cNvPr>
          <p:cNvSpPr/>
          <p:nvPr/>
        </p:nvSpPr>
        <p:spPr>
          <a:xfrm>
            <a:off x="7759453" y="4365125"/>
            <a:ext cx="1883022" cy="501298"/>
          </a:xfrm>
          <a:prstGeom prst="wedgeRectCallout">
            <a:avLst>
              <a:gd name="adj1" fmla="val -36251"/>
              <a:gd name="adj2" fmla="val 97814"/>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b="1">
                <a:solidFill>
                  <a:schemeClr val="accent6"/>
                </a:solidFill>
                <a:latin typeface="+mn-ea"/>
              </a:rPr>
              <a:t>広告主様サイト</a:t>
            </a:r>
            <a:r>
              <a:rPr lang="ja-JP" altLang="en-US" sz="1000" b="1" dirty="0">
                <a:solidFill>
                  <a:schemeClr val="accent6"/>
                </a:solidFill>
                <a:latin typeface="+mn-ea"/>
              </a:rPr>
              <a:t>で作られた</a:t>
            </a:r>
            <a:r>
              <a:rPr lang="en-US" altLang="ja-JP" sz="1000" dirty="0">
                <a:solidFill>
                  <a:schemeClr val="tx1"/>
                </a:solidFill>
                <a:latin typeface="+mn-ea"/>
              </a:rPr>
              <a:t>Cookie</a:t>
            </a:r>
            <a:r>
              <a:rPr lang="ja-JP" altLang="en-US" sz="1000" dirty="0">
                <a:solidFill>
                  <a:schemeClr val="tx1"/>
                </a:solidFill>
                <a:latin typeface="+mn-ea"/>
              </a:rPr>
              <a:t>を載せて計測</a:t>
            </a:r>
            <a:endParaRPr lang="en-US" altLang="ja-JP" sz="1000" dirty="0">
              <a:solidFill>
                <a:schemeClr val="tx1"/>
              </a:solidFill>
              <a:latin typeface="+mn-ea"/>
            </a:endParaRPr>
          </a:p>
        </p:txBody>
      </p:sp>
      <p:sp>
        <p:nvSpPr>
          <p:cNvPr id="70" name="テキスト ボックス 69">
            <a:extLst>
              <a:ext uri="{FF2B5EF4-FFF2-40B4-BE49-F238E27FC236}">
                <a16:creationId xmlns:a16="http://schemas.microsoft.com/office/drawing/2014/main" id="{E0FF628A-5001-4844-A335-FFEDDA1EDC5E}"/>
              </a:ext>
            </a:extLst>
          </p:cNvPr>
          <p:cNvSpPr txBox="1"/>
          <p:nvPr/>
        </p:nvSpPr>
        <p:spPr>
          <a:xfrm>
            <a:off x="8584333" y="2719829"/>
            <a:ext cx="991179" cy="246221"/>
          </a:xfrm>
          <a:prstGeom prst="rect">
            <a:avLst/>
          </a:prstGeom>
          <a:noFill/>
        </p:spPr>
        <p:txBody>
          <a:bodyPr wrap="square" lIns="36000" rIns="36000" rtlCol="0">
            <a:spAutoFit/>
          </a:bodyPr>
          <a:lstStyle/>
          <a:p>
            <a:pPr algn="ctr"/>
            <a:r>
              <a:rPr kumimoji="1" lang="ja-JP" altLang="en-US" sz="1000" dirty="0"/>
              <a:t>ヤフーサーバー</a:t>
            </a:r>
          </a:p>
        </p:txBody>
      </p:sp>
      <p:sp>
        <p:nvSpPr>
          <p:cNvPr id="71" name="テキスト ボックス 70">
            <a:extLst>
              <a:ext uri="{FF2B5EF4-FFF2-40B4-BE49-F238E27FC236}">
                <a16:creationId xmlns:a16="http://schemas.microsoft.com/office/drawing/2014/main" id="{24D0182D-A34D-474D-94DC-736AFF692B26}"/>
              </a:ext>
            </a:extLst>
          </p:cNvPr>
          <p:cNvSpPr txBox="1"/>
          <p:nvPr/>
        </p:nvSpPr>
        <p:spPr>
          <a:xfrm>
            <a:off x="8601635" y="4970713"/>
            <a:ext cx="993835" cy="246221"/>
          </a:xfrm>
          <a:prstGeom prst="rect">
            <a:avLst/>
          </a:prstGeom>
          <a:noFill/>
        </p:spPr>
        <p:txBody>
          <a:bodyPr wrap="square" lIns="36000" rIns="36000" rtlCol="0">
            <a:spAutoFit/>
          </a:bodyPr>
          <a:lstStyle/>
          <a:p>
            <a:pPr algn="ctr"/>
            <a:r>
              <a:rPr lang="ja-JP" altLang="en-US" sz="1000" dirty="0"/>
              <a:t>ヤフー</a:t>
            </a:r>
            <a:r>
              <a:rPr kumimoji="1" lang="ja-JP" altLang="en-US" sz="1000" dirty="0"/>
              <a:t>サーバー</a:t>
            </a:r>
          </a:p>
        </p:txBody>
      </p:sp>
      <p:cxnSp>
        <p:nvCxnSpPr>
          <p:cNvPr id="72" name="曲線コネクタ 71">
            <a:extLst>
              <a:ext uri="{FF2B5EF4-FFF2-40B4-BE49-F238E27FC236}">
                <a16:creationId xmlns:a16="http://schemas.microsoft.com/office/drawing/2014/main" id="{482941E8-9BEC-D645-B9E9-8A15FD63548F}"/>
              </a:ext>
            </a:extLst>
          </p:cNvPr>
          <p:cNvCxnSpPr>
            <a:cxnSpLocks/>
            <a:endCxn id="87" idx="2"/>
          </p:cNvCxnSpPr>
          <p:nvPr/>
        </p:nvCxnSpPr>
        <p:spPr>
          <a:xfrm rot="5400000" flipH="1" flipV="1">
            <a:off x="4566750" y="4750477"/>
            <a:ext cx="469842" cy="294451"/>
          </a:xfrm>
          <a:prstGeom prst="curvedConnector2">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15">
            <a:extLst>
              <a:ext uri="{FF2B5EF4-FFF2-40B4-BE49-F238E27FC236}">
                <a16:creationId xmlns:a16="http://schemas.microsoft.com/office/drawing/2014/main" id="{2E521546-2D82-7344-8EF3-D9A6C694AFBF}"/>
              </a:ext>
            </a:extLst>
          </p:cNvPr>
          <p:cNvCxnSpPr>
            <a:cxnSpLocks/>
            <a:stCxn id="77" idx="6"/>
            <a:endCxn id="85" idx="0"/>
          </p:cNvCxnSpPr>
          <p:nvPr/>
        </p:nvCxnSpPr>
        <p:spPr>
          <a:xfrm>
            <a:off x="3648669" y="2351151"/>
            <a:ext cx="4273992" cy="791428"/>
          </a:xfrm>
          <a:prstGeom prst="curvedConnector2">
            <a:avLst/>
          </a:prstGeom>
          <a:ln w="28575">
            <a:solidFill>
              <a:schemeClr val="accent6"/>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4" name="乗算 6">
            <a:extLst>
              <a:ext uri="{FF2B5EF4-FFF2-40B4-BE49-F238E27FC236}">
                <a16:creationId xmlns:a16="http://schemas.microsoft.com/office/drawing/2014/main" id="{F16A6566-C77D-5E4F-AC09-21AA10721981}"/>
              </a:ext>
            </a:extLst>
          </p:cNvPr>
          <p:cNvSpPr/>
          <p:nvPr/>
        </p:nvSpPr>
        <p:spPr>
          <a:xfrm>
            <a:off x="4854623" y="2085589"/>
            <a:ext cx="614641" cy="604873"/>
          </a:xfrm>
          <a:prstGeom prst="mathMultiply">
            <a:avLst>
              <a:gd name="adj1" fmla="val 19358"/>
            </a:avLst>
          </a:prstGeom>
          <a:solidFill>
            <a:srgbClr val="C0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5" name="テキスト ボックス 74">
            <a:extLst>
              <a:ext uri="{FF2B5EF4-FFF2-40B4-BE49-F238E27FC236}">
                <a16:creationId xmlns:a16="http://schemas.microsoft.com/office/drawing/2014/main" id="{A11A4E7C-3BC6-C24C-AD9F-A48B5A72234D}"/>
              </a:ext>
            </a:extLst>
          </p:cNvPr>
          <p:cNvSpPr txBox="1"/>
          <p:nvPr/>
        </p:nvSpPr>
        <p:spPr>
          <a:xfrm>
            <a:off x="5324726" y="2088530"/>
            <a:ext cx="1677062" cy="246221"/>
          </a:xfrm>
          <a:prstGeom prst="rect">
            <a:avLst/>
          </a:prstGeom>
          <a:noFill/>
        </p:spPr>
        <p:txBody>
          <a:bodyPr wrap="none" rtlCol="0">
            <a:spAutoFit/>
          </a:bodyPr>
          <a:lstStyle/>
          <a:p>
            <a:r>
              <a:rPr lang="en-US" altLang="ja-JP" sz="1000" dirty="0">
                <a:solidFill>
                  <a:schemeClr val="accent6"/>
                </a:solidFill>
                <a:latin typeface="+mn-ea"/>
              </a:rPr>
              <a:t>ITP</a:t>
            </a:r>
            <a:r>
              <a:rPr lang="ja-JP" altLang="en-US" sz="1000" dirty="0">
                <a:solidFill>
                  <a:schemeClr val="accent6"/>
                </a:solidFill>
                <a:latin typeface="+mn-ea"/>
              </a:rPr>
              <a:t>の影響により利用不可</a:t>
            </a:r>
            <a:endParaRPr lang="en-US" altLang="ja-JP" sz="1000" dirty="0">
              <a:solidFill>
                <a:schemeClr val="accent6"/>
              </a:solidFill>
              <a:latin typeface="+mn-ea"/>
            </a:endParaRPr>
          </a:p>
        </p:txBody>
      </p:sp>
      <p:cxnSp>
        <p:nvCxnSpPr>
          <p:cNvPr id="76" name="直線矢印コネクタ 15">
            <a:extLst>
              <a:ext uri="{FF2B5EF4-FFF2-40B4-BE49-F238E27FC236}">
                <a16:creationId xmlns:a16="http://schemas.microsoft.com/office/drawing/2014/main" id="{A5286536-7DFF-544C-8E38-589AC31FA4F5}"/>
              </a:ext>
            </a:extLst>
          </p:cNvPr>
          <p:cNvCxnSpPr>
            <a:cxnSpLocks/>
            <a:endCxn id="89" idx="0"/>
          </p:cNvCxnSpPr>
          <p:nvPr/>
        </p:nvCxnSpPr>
        <p:spPr>
          <a:xfrm>
            <a:off x="5476374" y="4602590"/>
            <a:ext cx="2446287" cy="828453"/>
          </a:xfrm>
          <a:prstGeom prst="curvedConnector2">
            <a:avLst/>
          </a:prstGeom>
          <a:ln w="28575">
            <a:solidFill>
              <a:schemeClr val="accent6"/>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7" name="円/楕円 76">
            <a:extLst>
              <a:ext uri="{FF2B5EF4-FFF2-40B4-BE49-F238E27FC236}">
                <a16:creationId xmlns:a16="http://schemas.microsoft.com/office/drawing/2014/main" id="{D0E37958-3F06-0E48-9840-20F9D69C877E}"/>
              </a:ext>
            </a:extLst>
          </p:cNvPr>
          <p:cNvSpPr/>
          <p:nvPr/>
        </p:nvSpPr>
        <p:spPr>
          <a:xfrm>
            <a:off x="3115222" y="2090055"/>
            <a:ext cx="533447" cy="522191"/>
          </a:xfrm>
          <a:prstGeom prst="ellipse">
            <a:avLst/>
          </a:prstGeom>
          <a:solidFill>
            <a:schemeClr val="accent4"/>
          </a:solidFill>
          <a:ln w="952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800" dirty="0">
                <a:solidFill>
                  <a:schemeClr val="tx1"/>
                </a:solidFill>
              </a:rPr>
              <a:t>Cookie</a:t>
            </a:r>
            <a:endParaRPr kumimoji="1" lang="ja-JP" altLang="en-US" sz="800" dirty="0">
              <a:solidFill>
                <a:schemeClr val="tx1"/>
              </a:solidFill>
            </a:endParaRPr>
          </a:p>
        </p:txBody>
      </p:sp>
      <p:sp>
        <p:nvSpPr>
          <p:cNvPr id="85" name="円/楕円 84">
            <a:extLst>
              <a:ext uri="{FF2B5EF4-FFF2-40B4-BE49-F238E27FC236}">
                <a16:creationId xmlns:a16="http://schemas.microsoft.com/office/drawing/2014/main" id="{FFF9D21D-35AB-CA44-82B3-D81765A80FDA}"/>
              </a:ext>
            </a:extLst>
          </p:cNvPr>
          <p:cNvSpPr/>
          <p:nvPr/>
        </p:nvSpPr>
        <p:spPr>
          <a:xfrm>
            <a:off x="7655937" y="3142579"/>
            <a:ext cx="533447" cy="522191"/>
          </a:xfrm>
          <a:prstGeom prst="ellipse">
            <a:avLst/>
          </a:prstGeom>
          <a:solidFill>
            <a:schemeClr val="accent4"/>
          </a:solidFill>
          <a:ln w="952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800" dirty="0">
                <a:solidFill>
                  <a:schemeClr val="tx1"/>
                </a:solidFill>
              </a:rPr>
              <a:t>Cookie</a:t>
            </a:r>
            <a:endParaRPr kumimoji="1" lang="ja-JP" altLang="en-US" sz="800" dirty="0">
              <a:solidFill>
                <a:schemeClr val="tx1"/>
              </a:solidFill>
            </a:endParaRPr>
          </a:p>
        </p:txBody>
      </p:sp>
      <p:sp>
        <p:nvSpPr>
          <p:cNvPr id="87" name="円/楕円 86">
            <a:extLst>
              <a:ext uri="{FF2B5EF4-FFF2-40B4-BE49-F238E27FC236}">
                <a16:creationId xmlns:a16="http://schemas.microsoft.com/office/drawing/2014/main" id="{C5F52A2D-D5EA-9346-A800-0EDA8EC957B1}"/>
              </a:ext>
            </a:extLst>
          </p:cNvPr>
          <p:cNvSpPr/>
          <p:nvPr/>
        </p:nvSpPr>
        <p:spPr>
          <a:xfrm>
            <a:off x="4948897" y="4401685"/>
            <a:ext cx="533447" cy="522191"/>
          </a:xfrm>
          <a:prstGeom prst="ellipse">
            <a:avLst/>
          </a:prstGeom>
          <a:solidFill>
            <a:schemeClr val="accent4"/>
          </a:solidFill>
          <a:ln w="952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800" dirty="0">
                <a:solidFill>
                  <a:schemeClr val="tx1"/>
                </a:solidFill>
              </a:rPr>
              <a:t>Cookie</a:t>
            </a:r>
            <a:endParaRPr kumimoji="1" lang="ja-JP" altLang="en-US" sz="800" dirty="0">
              <a:solidFill>
                <a:schemeClr val="tx1"/>
              </a:solidFill>
            </a:endParaRPr>
          </a:p>
        </p:txBody>
      </p:sp>
      <p:sp>
        <p:nvSpPr>
          <p:cNvPr id="89" name="円/楕円 88">
            <a:extLst>
              <a:ext uri="{FF2B5EF4-FFF2-40B4-BE49-F238E27FC236}">
                <a16:creationId xmlns:a16="http://schemas.microsoft.com/office/drawing/2014/main" id="{BB59D6FA-258B-1248-9BCF-FFBBA002684D}"/>
              </a:ext>
            </a:extLst>
          </p:cNvPr>
          <p:cNvSpPr/>
          <p:nvPr/>
        </p:nvSpPr>
        <p:spPr>
          <a:xfrm>
            <a:off x="7655937" y="5431043"/>
            <a:ext cx="533447" cy="522191"/>
          </a:xfrm>
          <a:prstGeom prst="ellipse">
            <a:avLst/>
          </a:prstGeom>
          <a:solidFill>
            <a:schemeClr val="accent4"/>
          </a:solidFill>
          <a:ln w="952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800" dirty="0">
                <a:solidFill>
                  <a:schemeClr val="tx1"/>
                </a:solidFill>
              </a:rPr>
              <a:t>Cookie</a:t>
            </a:r>
            <a:endParaRPr kumimoji="1" lang="ja-JP" altLang="en-US" sz="800" dirty="0">
              <a:solidFill>
                <a:schemeClr val="tx1"/>
              </a:solidFill>
            </a:endParaRPr>
          </a:p>
        </p:txBody>
      </p:sp>
    </p:spTree>
    <p:extLst>
      <p:ext uri="{BB962C8B-B14F-4D97-AF65-F5344CB8AC3E}">
        <p14:creationId xmlns:p14="http://schemas.microsoft.com/office/powerpoint/2010/main" val="3171241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D09684-6897-7344-AF22-5ACF379D1DA4}"/>
              </a:ext>
            </a:extLst>
          </p:cNvPr>
          <p:cNvSpPr>
            <a:spLocks noGrp="1"/>
          </p:cNvSpPr>
          <p:nvPr>
            <p:ph type="title"/>
          </p:nvPr>
        </p:nvSpPr>
        <p:spPr/>
        <p:txBody>
          <a:bodyPr/>
          <a:lstStyle/>
          <a:p>
            <a:r>
              <a:rPr lang="ja-JP" altLang="en-US" sz="2000" dirty="0"/>
              <a:t>　　</a:t>
            </a:r>
            <a:r>
              <a:rPr lang="en-US" altLang="ja-JP" sz="2000" dirty="0"/>
              <a:t>YCLID</a:t>
            </a:r>
            <a:r>
              <a:rPr lang="ja-JP" altLang="en-US" sz="2000" dirty="0"/>
              <a:t>とは</a:t>
            </a:r>
            <a:endParaRPr kumimoji="1" lang="ja-JP" altLang="en-US" sz="2000" dirty="0"/>
          </a:p>
        </p:txBody>
      </p:sp>
      <p:sp>
        <p:nvSpPr>
          <p:cNvPr id="3" name="コンテンツ プレースホルダー 2">
            <a:extLst>
              <a:ext uri="{FF2B5EF4-FFF2-40B4-BE49-F238E27FC236}">
                <a16:creationId xmlns:a16="http://schemas.microsoft.com/office/drawing/2014/main" id="{4DE3D82A-9702-C747-BCF7-6E5591090CAC}"/>
              </a:ext>
            </a:extLst>
          </p:cNvPr>
          <p:cNvSpPr>
            <a:spLocks noGrp="1"/>
          </p:cNvSpPr>
          <p:nvPr>
            <p:ph sz="quarter" idx="13"/>
          </p:nvPr>
        </p:nvSpPr>
        <p:spPr>
          <a:xfrm>
            <a:off x="273050" y="908050"/>
            <a:ext cx="9359900" cy="5545138"/>
          </a:xfrm>
        </p:spPr>
        <p:txBody>
          <a:bodyPr/>
          <a:lstStyle/>
          <a:p>
            <a:pPr>
              <a:lnSpc>
                <a:spcPct val="120000"/>
              </a:lnSpc>
              <a:spcBef>
                <a:spcPts val="0"/>
              </a:spcBef>
            </a:pPr>
            <a:r>
              <a:rPr lang="ja-JP" altLang="en-US" sz="1600" dirty="0"/>
              <a:t>「</a:t>
            </a:r>
            <a:r>
              <a:rPr lang="en-US" altLang="ja-JP" sz="1600" dirty="0"/>
              <a:t>YCLID</a:t>
            </a:r>
            <a:r>
              <a:rPr lang="ja-JP" altLang="en-US" sz="1600" dirty="0"/>
              <a:t>」とは、ユーザーが広告をクリックした際に付与されるクリック識別子です。</a:t>
            </a:r>
            <a:endParaRPr lang="en-US" altLang="ja-JP" sz="1600" dirty="0"/>
          </a:p>
          <a:p>
            <a:pPr>
              <a:lnSpc>
                <a:spcPct val="120000"/>
              </a:lnSpc>
              <a:spcBef>
                <a:spcPts val="0"/>
              </a:spcBef>
            </a:pPr>
            <a:r>
              <a:rPr lang="en-US" altLang="ja-JP" sz="1600" dirty="0"/>
              <a:t>YCLID</a:t>
            </a:r>
            <a:r>
              <a:rPr lang="ja-JP" altLang="en-US" sz="1600" dirty="0"/>
              <a:t>を広告主様サイトの</a:t>
            </a:r>
            <a:r>
              <a:rPr lang="en-US" altLang="ja-JP" sz="1600" dirty="0"/>
              <a:t>1st party Cookie</a:t>
            </a:r>
            <a:r>
              <a:rPr lang="ja-JP" altLang="en-US" sz="1600" dirty="0"/>
              <a:t>に書き込むことで、コンバージョン計測の補完機能で</a:t>
            </a:r>
            <a:endParaRPr lang="en-US" altLang="ja-JP" sz="1600" dirty="0"/>
          </a:p>
          <a:p>
            <a:pPr>
              <a:lnSpc>
                <a:spcPct val="120000"/>
              </a:lnSpc>
              <a:spcBef>
                <a:spcPts val="0"/>
              </a:spcBef>
            </a:pPr>
            <a:r>
              <a:rPr lang="ja-JP" altLang="en-US" sz="1600" dirty="0"/>
              <a:t>利用可能となります。</a:t>
            </a:r>
            <a:endParaRPr lang="en-US" altLang="ja-JP" sz="1600" dirty="0"/>
          </a:p>
          <a:p>
            <a:pPr>
              <a:lnSpc>
                <a:spcPct val="120000"/>
              </a:lnSpc>
              <a:spcBef>
                <a:spcPts val="0"/>
              </a:spcBef>
            </a:pPr>
            <a:endParaRPr kumimoji="1" lang="ja-JP" altLang="en-US" sz="1600" dirty="0"/>
          </a:p>
        </p:txBody>
      </p:sp>
      <p:sp>
        <p:nvSpPr>
          <p:cNvPr id="4" name="フッター プレースホルダー 3">
            <a:extLst>
              <a:ext uri="{FF2B5EF4-FFF2-40B4-BE49-F238E27FC236}">
                <a16:creationId xmlns:a16="http://schemas.microsoft.com/office/drawing/2014/main" id="{E4A7CF05-1F3F-384D-B792-0235FA5E300D}"/>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17E92F2A-5EC0-8A48-8670-1889351E1AF9}"/>
              </a:ext>
            </a:extLst>
          </p:cNvPr>
          <p:cNvSpPr>
            <a:spLocks noGrp="1"/>
          </p:cNvSpPr>
          <p:nvPr>
            <p:ph type="sldNum" sz="quarter" idx="4"/>
          </p:nvPr>
        </p:nvSpPr>
        <p:spPr/>
        <p:txBody>
          <a:bodyPr/>
          <a:lstStyle/>
          <a:p>
            <a:fld id="{F9BD7636-22E7-4304-ABE2-16A3D163D5E1}" type="slidenum">
              <a:rPr lang="ja-JP" altLang="en-US" smtClean="0"/>
              <a:pPr/>
              <a:t>7</a:t>
            </a:fld>
            <a:endParaRPr lang="ja-JP" altLang="en-US"/>
          </a:p>
        </p:txBody>
      </p:sp>
      <p:grpSp>
        <p:nvGrpSpPr>
          <p:cNvPr id="6" name="Group 158">
            <a:extLst>
              <a:ext uri="{FF2B5EF4-FFF2-40B4-BE49-F238E27FC236}">
                <a16:creationId xmlns:a16="http://schemas.microsoft.com/office/drawing/2014/main" id="{1DA13354-0356-9D45-B08D-D68E1FC44278}"/>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B3A8594B-D22E-894E-BA0E-562235102FB6}"/>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0C3BF9DD-53C9-CA4A-9224-0B4534D1FEBD}"/>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78E3FA33-4035-444C-9BBD-D9FA0E7A1328}"/>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0" name="正方形/長方形 9">
            <a:extLst>
              <a:ext uri="{FF2B5EF4-FFF2-40B4-BE49-F238E27FC236}">
                <a16:creationId xmlns:a16="http://schemas.microsoft.com/office/drawing/2014/main" id="{683B5A6A-163A-0F48-81FE-BD56F0E5DD97}"/>
              </a:ext>
            </a:extLst>
          </p:cNvPr>
          <p:cNvSpPr/>
          <p:nvPr/>
        </p:nvSpPr>
        <p:spPr>
          <a:xfrm>
            <a:off x="193328" y="2119660"/>
            <a:ext cx="9359899" cy="4297598"/>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grpSp>
        <p:nvGrpSpPr>
          <p:cNvPr id="12" name="グループ化 11">
            <a:extLst>
              <a:ext uri="{FF2B5EF4-FFF2-40B4-BE49-F238E27FC236}">
                <a16:creationId xmlns:a16="http://schemas.microsoft.com/office/drawing/2014/main" id="{F32DFCE9-A478-A34B-8338-E65468C8EED6}"/>
              </a:ext>
            </a:extLst>
          </p:cNvPr>
          <p:cNvGrpSpPr/>
          <p:nvPr/>
        </p:nvGrpSpPr>
        <p:grpSpPr>
          <a:xfrm>
            <a:off x="1715042" y="3429005"/>
            <a:ext cx="7632848" cy="1944211"/>
            <a:chOff x="1983918" y="2414270"/>
            <a:chExt cx="6840033" cy="1629969"/>
          </a:xfrm>
        </p:grpSpPr>
        <p:pic>
          <p:nvPicPr>
            <p:cNvPr id="14" name="図 13">
              <a:extLst>
                <a:ext uri="{FF2B5EF4-FFF2-40B4-BE49-F238E27FC236}">
                  <a16:creationId xmlns:a16="http://schemas.microsoft.com/office/drawing/2014/main" id="{C7AC7A87-51CC-B245-99B5-3A2A7304BDD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5746449" y="2619002"/>
              <a:ext cx="1216107" cy="1242046"/>
            </a:xfrm>
            <a:prstGeom prst="rect">
              <a:avLst/>
            </a:prstGeom>
          </p:spPr>
        </p:pic>
        <p:grpSp>
          <p:nvGrpSpPr>
            <p:cNvPr id="15" name="グループ化 14">
              <a:extLst>
                <a:ext uri="{FF2B5EF4-FFF2-40B4-BE49-F238E27FC236}">
                  <a16:creationId xmlns:a16="http://schemas.microsoft.com/office/drawing/2014/main" id="{33E8A156-8476-2E4E-9F02-13F383A01250}"/>
                </a:ext>
              </a:extLst>
            </p:cNvPr>
            <p:cNvGrpSpPr/>
            <p:nvPr/>
          </p:nvGrpSpPr>
          <p:grpSpPr>
            <a:xfrm>
              <a:off x="1983918" y="2414270"/>
              <a:ext cx="5905773" cy="1629969"/>
              <a:chOff x="2812307" y="2414270"/>
              <a:chExt cx="5905773" cy="1629969"/>
            </a:xfrm>
          </p:grpSpPr>
          <p:grpSp>
            <p:nvGrpSpPr>
              <p:cNvPr id="20" name="グループ化 19">
                <a:extLst>
                  <a:ext uri="{FF2B5EF4-FFF2-40B4-BE49-F238E27FC236}">
                    <a16:creationId xmlns:a16="http://schemas.microsoft.com/office/drawing/2014/main" id="{5C33EB94-FFAC-9C4D-8DBD-1F24EB2D9870}"/>
                  </a:ext>
                </a:extLst>
              </p:cNvPr>
              <p:cNvGrpSpPr/>
              <p:nvPr/>
            </p:nvGrpSpPr>
            <p:grpSpPr>
              <a:xfrm>
                <a:off x="2812307" y="2414270"/>
                <a:ext cx="1533197" cy="1629969"/>
                <a:chOff x="658197" y="4823367"/>
                <a:chExt cx="1533197" cy="1629969"/>
              </a:xfrm>
            </p:grpSpPr>
            <p:pic>
              <p:nvPicPr>
                <p:cNvPr id="29" name="図 28">
                  <a:extLst>
                    <a:ext uri="{FF2B5EF4-FFF2-40B4-BE49-F238E27FC236}">
                      <a16:creationId xmlns:a16="http://schemas.microsoft.com/office/drawing/2014/main" id="{F0DA9184-B5AE-A54E-9B52-8274CDD0EB96}"/>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rcRect l="25144" r="25403"/>
                <a:stretch/>
              </p:blipFill>
              <p:spPr>
                <a:xfrm>
                  <a:off x="658197" y="4823367"/>
                  <a:ext cx="1533197" cy="1629969"/>
                </a:xfrm>
                <a:prstGeom prst="rect">
                  <a:avLst/>
                </a:prstGeom>
              </p:spPr>
            </p:pic>
            <p:sp>
              <p:nvSpPr>
                <p:cNvPr id="30" name="正方形/長方形 29">
                  <a:extLst>
                    <a:ext uri="{FF2B5EF4-FFF2-40B4-BE49-F238E27FC236}">
                      <a16:creationId xmlns:a16="http://schemas.microsoft.com/office/drawing/2014/main" id="{C47492DF-1BA3-4A43-8D7E-DB874203A921}"/>
                    </a:ext>
                  </a:extLst>
                </p:cNvPr>
                <p:cNvSpPr/>
                <p:nvPr/>
              </p:nvSpPr>
              <p:spPr>
                <a:xfrm>
                  <a:off x="1032468" y="5412701"/>
                  <a:ext cx="543313" cy="1173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100" dirty="0">
                    <a:solidFill>
                      <a:schemeClr val="tx1"/>
                    </a:solidFill>
                    <a:latin typeface="+mn-ea"/>
                  </a:endParaRPr>
                </a:p>
              </p:txBody>
            </p:sp>
          </p:grpSp>
          <p:cxnSp>
            <p:nvCxnSpPr>
              <p:cNvPr id="21" name="カギ線コネクタ 49">
                <a:extLst>
                  <a:ext uri="{FF2B5EF4-FFF2-40B4-BE49-F238E27FC236}">
                    <a16:creationId xmlns:a16="http://schemas.microsoft.com/office/drawing/2014/main" id="{60440BFD-B7B5-A646-9C41-3920B1DE3C73}"/>
                  </a:ext>
                </a:extLst>
              </p:cNvPr>
              <p:cNvCxnSpPr/>
              <p:nvPr/>
            </p:nvCxnSpPr>
            <p:spPr>
              <a:xfrm flipV="1">
                <a:off x="7459855" y="3485475"/>
                <a:ext cx="1258225" cy="52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FDE67A96-AD21-0A4D-B576-12583D6A5E5B}"/>
                  </a:ext>
                </a:extLst>
              </p:cNvPr>
              <p:cNvGrpSpPr/>
              <p:nvPr/>
            </p:nvGrpSpPr>
            <p:grpSpPr>
              <a:xfrm>
                <a:off x="4629261" y="2619002"/>
                <a:ext cx="1216107" cy="1242046"/>
                <a:chOff x="4573695" y="2633111"/>
                <a:chExt cx="1216107" cy="1242046"/>
              </a:xfrm>
            </p:grpSpPr>
            <p:pic>
              <p:nvPicPr>
                <p:cNvPr id="27" name="図 26">
                  <a:extLst>
                    <a:ext uri="{FF2B5EF4-FFF2-40B4-BE49-F238E27FC236}">
                      <a16:creationId xmlns:a16="http://schemas.microsoft.com/office/drawing/2014/main" id="{C42B1A8A-56FF-0647-A100-E44F1EE4E8B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6376" t="10688" r="30313" b="9177"/>
                <a:stretch/>
              </p:blipFill>
              <p:spPr>
                <a:xfrm>
                  <a:off x="4573695" y="2633111"/>
                  <a:ext cx="1216107" cy="1242046"/>
                </a:xfrm>
                <a:prstGeom prst="rect">
                  <a:avLst/>
                </a:prstGeom>
              </p:spPr>
            </p:pic>
            <p:sp>
              <p:nvSpPr>
                <p:cNvPr id="28" name="正方形/長方形 27">
                  <a:extLst>
                    <a:ext uri="{FF2B5EF4-FFF2-40B4-BE49-F238E27FC236}">
                      <a16:creationId xmlns:a16="http://schemas.microsoft.com/office/drawing/2014/main" id="{AA5E19DA-7B0B-8047-8BCA-6F3EE828EF3E}"/>
                    </a:ext>
                  </a:extLst>
                </p:cNvPr>
                <p:cNvSpPr/>
                <p:nvPr/>
              </p:nvSpPr>
              <p:spPr>
                <a:xfrm>
                  <a:off x="4674516" y="2915757"/>
                  <a:ext cx="1050369" cy="219326"/>
                </a:xfrm>
                <a:prstGeom prst="rect">
                  <a:avLst/>
                </a:prstGeom>
              </p:spPr>
              <p:txBody>
                <a:bodyPr wrap="none">
                  <a:spAutoFit/>
                </a:bodyPr>
                <a:lstStyle/>
                <a:p>
                  <a:pPr algn="ctr"/>
                  <a:r>
                    <a:rPr lang="ja-JP" altLang="en-US" sz="1100">
                      <a:latin typeface="+mn-ea"/>
                    </a:rPr>
                    <a:t>広告主様サイト</a:t>
                  </a:r>
                  <a:endParaRPr lang="en-US" altLang="ja-JP" sz="1100" dirty="0">
                    <a:latin typeface="+mn-ea"/>
                  </a:endParaRPr>
                </a:p>
              </p:txBody>
            </p:sp>
          </p:grpSp>
          <p:grpSp>
            <p:nvGrpSpPr>
              <p:cNvPr id="23" name="グループ化 22">
                <a:extLst>
                  <a:ext uri="{FF2B5EF4-FFF2-40B4-BE49-F238E27FC236}">
                    <a16:creationId xmlns:a16="http://schemas.microsoft.com/office/drawing/2014/main" id="{71919DDB-2230-6A4E-90EB-4C60EE1F83F0}"/>
                  </a:ext>
                </a:extLst>
              </p:cNvPr>
              <p:cNvGrpSpPr/>
              <p:nvPr/>
            </p:nvGrpSpPr>
            <p:grpSpPr>
              <a:xfrm>
                <a:off x="6658571" y="2823319"/>
                <a:ext cx="1313873" cy="958268"/>
                <a:chOff x="6543250" y="2828217"/>
                <a:chExt cx="1313873" cy="958268"/>
              </a:xfrm>
            </p:grpSpPr>
            <p:sp>
              <p:nvSpPr>
                <p:cNvPr id="25" name="テキスト ボックス 24">
                  <a:extLst>
                    <a:ext uri="{FF2B5EF4-FFF2-40B4-BE49-F238E27FC236}">
                      <a16:creationId xmlns:a16="http://schemas.microsoft.com/office/drawing/2014/main" id="{7A062351-D2A1-D944-995C-369867497050}"/>
                    </a:ext>
                  </a:extLst>
                </p:cNvPr>
                <p:cNvSpPr txBox="1"/>
                <p:nvPr/>
              </p:nvSpPr>
              <p:spPr>
                <a:xfrm>
                  <a:off x="6595239" y="3347833"/>
                  <a:ext cx="1261884" cy="438652"/>
                </a:xfrm>
                <a:prstGeom prst="rect">
                  <a:avLst/>
                </a:prstGeom>
                <a:solidFill>
                  <a:schemeClr val="accent5"/>
                </a:solidFill>
                <a:ln>
                  <a:solidFill>
                    <a:schemeClr val="accent5">
                      <a:lumMod val="75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1000" b="1" dirty="0">
                      <a:solidFill>
                        <a:schemeClr val="bg1"/>
                      </a:solidFill>
                      <a:latin typeface="+mn-ea"/>
                    </a:rPr>
                    <a:t>コンバージョンタグ</a:t>
                  </a:r>
                  <a:endParaRPr lang="en-US" altLang="ja-JP" sz="1000" b="1" dirty="0">
                    <a:solidFill>
                      <a:schemeClr val="bg1"/>
                    </a:solidFill>
                    <a:latin typeface="+mn-ea"/>
                  </a:endParaRPr>
                </a:p>
                <a:p>
                  <a:r>
                    <a:rPr lang="en-US" altLang="ja-JP" sz="900" dirty="0">
                      <a:solidFill>
                        <a:schemeClr val="bg1"/>
                      </a:solidFill>
                      <a:latin typeface="+mn-ea"/>
                    </a:rPr>
                    <a:t>Cookie</a:t>
                  </a:r>
                  <a:r>
                    <a:rPr lang="ja-JP" altLang="en-US" sz="900" dirty="0">
                      <a:solidFill>
                        <a:schemeClr val="bg1"/>
                      </a:solidFill>
                      <a:latin typeface="+mn-ea"/>
                    </a:rPr>
                    <a:t>をコンバージョンリクエストに載せる</a:t>
                  </a:r>
                  <a:endParaRPr kumimoji="1" lang="en-US" altLang="ja-JP" sz="900" dirty="0">
                    <a:solidFill>
                      <a:schemeClr val="bg1"/>
                    </a:solidFill>
                    <a:latin typeface="+mn-ea"/>
                  </a:endParaRPr>
                </a:p>
              </p:txBody>
            </p:sp>
            <p:sp>
              <p:nvSpPr>
                <p:cNvPr id="26" name="正方形/長方形 25">
                  <a:extLst>
                    <a:ext uri="{FF2B5EF4-FFF2-40B4-BE49-F238E27FC236}">
                      <a16:creationId xmlns:a16="http://schemas.microsoft.com/office/drawing/2014/main" id="{43C557CA-456F-C54A-86B5-8A63EBB082FE}"/>
                    </a:ext>
                  </a:extLst>
                </p:cNvPr>
                <p:cNvSpPr/>
                <p:nvPr/>
              </p:nvSpPr>
              <p:spPr>
                <a:xfrm>
                  <a:off x="6543250" y="2828217"/>
                  <a:ext cx="1050369" cy="361243"/>
                </a:xfrm>
                <a:prstGeom prst="rect">
                  <a:avLst/>
                </a:prstGeom>
              </p:spPr>
              <p:txBody>
                <a:bodyPr wrap="none">
                  <a:spAutoFit/>
                </a:bodyPr>
                <a:lstStyle/>
                <a:p>
                  <a:pPr algn="ctr"/>
                  <a:r>
                    <a:rPr lang="ja-JP" altLang="en-US" sz="1100" dirty="0">
                      <a:latin typeface="+mn-ea"/>
                    </a:rPr>
                    <a:t>コンバージョン</a:t>
                  </a:r>
                  <a:endParaRPr lang="en-US" altLang="ja-JP" sz="1100" dirty="0">
                    <a:latin typeface="+mn-ea"/>
                  </a:endParaRPr>
                </a:p>
                <a:p>
                  <a:pPr algn="ctr"/>
                  <a:r>
                    <a:rPr lang="ja-JP" altLang="en-US" sz="1100" dirty="0">
                      <a:latin typeface="+mn-ea"/>
                    </a:rPr>
                    <a:t>ページ</a:t>
                  </a:r>
                  <a:endParaRPr lang="en-US" altLang="ja-JP" sz="1100" dirty="0">
                    <a:latin typeface="+mn-ea"/>
                  </a:endParaRPr>
                </a:p>
              </p:txBody>
            </p:sp>
          </p:grpSp>
          <p:cxnSp>
            <p:nvCxnSpPr>
              <p:cNvPr id="24" name="カギ線コネクタ 49">
                <a:extLst>
                  <a:ext uri="{FF2B5EF4-FFF2-40B4-BE49-F238E27FC236}">
                    <a16:creationId xmlns:a16="http://schemas.microsoft.com/office/drawing/2014/main" id="{35B82642-A5B8-C148-B5AC-74485D385D6A}"/>
                  </a:ext>
                </a:extLst>
              </p:cNvPr>
              <p:cNvCxnSpPr>
                <a:cxnSpLocks/>
              </p:cNvCxnSpPr>
              <p:nvPr/>
            </p:nvCxnSpPr>
            <p:spPr>
              <a:xfrm>
                <a:off x="5823344" y="3073843"/>
                <a:ext cx="729470"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16" name="Group 20">
              <a:extLst>
                <a:ext uri="{FF2B5EF4-FFF2-40B4-BE49-F238E27FC236}">
                  <a16:creationId xmlns:a16="http://schemas.microsoft.com/office/drawing/2014/main" id="{AF260766-2870-2D4E-A50B-392B8FBF32BB}"/>
                </a:ext>
              </a:extLst>
            </p:cNvPr>
            <p:cNvGrpSpPr>
              <a:grpSpLocks/>
            </p:cNvGrpSpPr>
            <p:nvPr/>
          </p:nvGrpSpPr>
          <p:grpSpPr bwMode="auto">
            <a:xfrm>
              <a:off x="7889690" y="2749661"/>
              <a:ext cx="934261" cy="919575"/>
              <a:chOff x="3002" y="1325"/>
              <a:chExt cx="434" cy="434"/>
            </a:xfrm>
          </p:grpSpPr>
          <p:sp>
            <p:nvSpPr>
              <p:cNvPr id="17" name="Freeform 21">
                <a:extLst>
                  <a:ext uri="{FF2B5EF4-FFF2-40B4-BE49-F238E27FC236}">
                    <a16:creationId xmlns:a16="http://schemas.microsoft.com/office/drawing/2014/main" id="{D7910B74-F320-D548-A9D6-BFB3D2F0D757}"/>
                  </a:ext>
                </a:extLst>
              </p:cNvPr>
              <p:cNvSpPr>
                <a:spLocks noChangeArrowheads="1"/>
              </p:cNvSpPr>
              <p:nvPr/>
            </p:nvSpPr>
            <p:spPr bwMode="auto">
              <a:xfrm>
                <a:off x="3002" y="1478"/>
                <a:ext cx="434" cy="127"/>
              </a:xfrm>
              <a:custGeom>
                <a:avLst/>
                <a:gdLst>
                  <a:gd name="T0" fmla="*/ 1804 w 1918"/>
                  <a:gd name="T1" fmla="*/ 0 h 564"/>
                  <a:gd name="T2" fmla="*/ 113 w 1918"/>
                  <a:gd name="T3" fmla="*/ 0 h 564"/>
                  <a:gd name="T4" fmla="*/ 0 w 1918"/>
                  <a:gd name="T5" fmla="*/ 113 h 564"/>
                  <a:gd name="T6" fmla="*/ 0 w 1918"/>
                  <a:gd name="T7" fmla="*/ 450 h 564"/>
                  <a:gd name="T8" fmla="*/ 113 w 1918"/>
                  <a:gd name="T9" fmla="*/ 563 h 564"/>
                  <a:gd name="T10" fmla="*/ 1804 w 1918"/>
                  <a:gd name="T11" fmla="*/ 563 h 564"/>
                  <a:gd name="T12" fmla="*/ 1917 w 1918"/>
                  <a:gd name="T13" fmla="*/ 450 h 564"/>
                  <a:gd name="T14" fmla="*/ 1917 w 1918"/>
                  <a:gd name="T15" fmla="*/ 113 h 564"/>
                  <a:gd name="T16" fmla="*/ 1804 w 1918"/>
                  <a:gd name="T17" fmla="*/ 0 h 564"/>
                  <a:gd name="T18" fmla="*/ 959 w 1918"/>
                  <a:gd name="T19" fmla="*/ 175 h 564"/>
                  <a:gd name="T20" fmla="*/ 908 w 1918"/>
                  <a:gd name="T21" fmla="*/ 226 h 564"/>
                  <a:gd name="T22" fmla="*/ 163 w 1918"/>
                  <a:gd name="T23" fmla="*/ 226 h 564"/>
                  <a:gd name="T24" fmla="*/ 113 w 1918"/>
                  <a:gd name="T25" fmla="*/ 175 h 564"/>
                  <a:gd name="T26" fmla="*/ 113 w 1918"/>
                  <a:gd name="T27" fmla="*/ 164 h 564"/>
                  <a:gd name="T28" fmla="*/ 163 w 1918"/>
                  <a:gd name="T29" fmla="*/ 113 h 564"/>
                  <a:gd name="T30" fmla="*/ 908 w 1918"/>
                  <a:gd name="T31" fmla="*/ 113 h 564"/>
                  <a:gd name="T32" fmla="*/ 959 w 1918"/>
                  <a:gd name="T33" fmla="*/ 164 h 564"/>
                  <a:gd name="T34" fmla="*/ 959 w 1918"/>
                  <a:gd name="T35" fmla="*/ 175 h 564"/>
                  <a:gd name="T36" fmla="*/ 1804 w 1918"/>
                  <a:gd name="T37" fmla="*/ 175 h 564"/>
                  <a:gd name="T38" fmla="*/ 1754 w 1918"/>
                  <a:gd name="T39" fmla="*/ 226 h 564"/>
                  <a:gd name="T40" fmla="*/ 1742 w 1918"/>
                  <a:gd name="T41" fmla="*/ 226 h 564"/>
                  <a:gd name="T42" fmla="*/ 1692 w 1918"/>
                  <a:gd name="T43" fmla="*/ 175 h 564"/>
                  <a:gd name="T44" fmla="*/ 1692 w 1918"/>
                  <a:gd name="T45" fmla="*/ 164 h 564"/>
                  <a:gd name="T46" fmla="*/ 1742 w 1918"/>
                  <a:gd name="T47" fmla="*/ 113 h 564"/>
                  <a:gd name="T48" fmla="*/ 1754 w 1918"/>
                  <a:gd name="T49" fmla="*/ 113 h 564"/>
                  <a:gd name="T50" fmla="*/ 1804 w 1918"/>
                  <a:gd name="T51" fmla="*/ 164 h 564"/>
                  <a:gd name="T52" fmla="*/ 1804 w 1918"/>
                  <a:gd name="T53" fmla="*/ 175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4">
                    <a:moveTo>
                      <a:pt x="1804" y="0"/>
                    </a:moveTo>
                    <a:lnTo>
                      <a:pt x="113" y="0"/>
                    </a:lnTo>
                    <a:cubicBezTo>
                      <a:pt x="51" y="0"/>
                      <a:pt x="0" y="51"/>
                      <a:pt x="0" y="113"/>
                    </a:cubicBezTo>
                    <a:lnTo>
                      <a:pt x="0" y="450"/>
                    </a:lnTo>
                    <a:cubicBezTo>
                      <a:pt x="0" y="512"/>
                      <a:pt x="51" y="563"/>
                      <a:pt x="113" y="563"/>
                    </a:cubicBezTo>
                    <a:lnTo>
                      <a:pt x="1804" y="563"/>
                    </a:lnTo>
                    <a:cubicBezTo>
                      <a:pt x="1866" y="563"/>
                      <a:pt x="1917" y="512"/>
                      <a:pt x="1917" y="450"/>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sp>
            <p:nvSpPr>
              <p:cNvPr id="18" name="Freeform 22">
                <a:extLst>
                  <a:ext uri="{FF2B5EF4-FFF2-40B4-BE49-F238E27FC236}">
                    <a16:creationId xmlns:a16="http://schemas.microsoft.com/office/drawing/2014/main" id="{A4BA9530-6BC1-F542-841B-DBB2ECE4B5E7}"/>
                  </a:ext>
                </a:extLst>
              </p:cNvPr>
              <p:cNvSpPr>
                <a:spLocks noChangeArrowheads="1"/>
              </p:cNvSpPr>
              <p:nvPr/>
            </p:nvSpPr>
            <p:spPr bwMode="auto">
              <a:xfrm>
                <a:off x="3002" y="1632"/>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6 h 565"/>
                  <a:gd name="T22" fmla="*/ 163 w 1918"/>
                  <a:gd name="T23" fmla="*/ 226 h 565"/>
                  <a:gd name="T24" fmla="*/ 113 w 1918"/>
                  <a:gd name="T25" fmla="*/ 175 h 565"/>
                  <a:gd name="T26" fmla="*/ 113 w 1918"/>
                  <a:gd name="T27" fmla="*/ 164 h 565"/>
                  <a:gd name="T28" fmla="*/ 163 w 1918"/>
                  <a:gd name="T29" fmla="*/ 113 h 565"/>
                  <a:gd name="T30" fmla="*/ 908 w 1918"/>
                  <a:gd name="T31" fmla="*/ 113 h 565"/>
                  <a:gd name="T32" fmla="*/ 959 w 1918"/>
                  <a:gd name="T33" fmla="*/ 164 h 565"/>
                  <a:gd name="T34" fmla="*/ 959 w 1918"/>
                  <a:gd name="T35" fmla="*/ 175 h 565"/>
                  <a:gd name="T36" fmla="*/ 1804 w 1918"/>
                  <a:gd name="T37" fmla="*/ 175 h 565"/>
                  <a:gd name="T38" fmla="*/ 1754 w 1918"/>
                  <a:gd name="T39" fmla="*/ 226 h 565"/>
                  <a:gd name="T40" fmla="*/ 1742 w 1918"/>
                  <a:gd name="T41" fmla="*/ 226 h 565"/>
                  <a:gd name="T42" fmla="*/ 1692 w 1918"/>
                  <a:gd name="T43" fmla="*/ 175 h 565"/>
                  <a:gd name="T44" fmla="*/ 1692 w 1918"/>
                  <a:gd name="T45" fmla="*/ 164 h 565"/>
                  <a:gd name="T46" fmla="*/ 1742 w 1918"/>
                  <a:gd name="T47" fmla="*/ 113 h 565"/>
                  <a:gd name="T48" fmla="*/ 1754 w 1918"/>
                  <a:gd name="T49" fmla="*/ 113 h 565"/>
                  <a:gd name="T50" fmla="*/ 1804 w 1918"/>
                  <a:gd name="T51" fmla="*/ 164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6"/>
                      <a:pt x="908" y="226"/>
                    </a:cubicBezTo>
                    <a:lnTo>
                      <a:pt x="163" y="226"/>
                    </a:lnTo>
                    <a:cubicBezTo>
                      <a:pt x="135" y="226"/>
                      <a:pt x="113" y="203"/>
                      <a:pt x="113" y="175"/>
                    </a:cubicBezTo>
                    <a:lnTo>
                      <a:pt x="113" y="164"/>
                    </a:lnTo>
                    <a:cubicBezTo>
                      <a:pt x="113" y="135"/>
                      <a:pt x="135" y="113"/>
                      <a:pt x="163" y="113"/>
                    </a:cubicBezTo>
                    <a:lnTo>
                      <a:pt x="908" y="113"/>
                    </a:lnTo>
                    <a:cubicBezTo>
                      <a:pt x="936" y="113"/>
                      <a:pt x="959" y="135"/>
                      <a:pt x="959" y="164"/>
                    </a:cubicBezTo>
                    <a:lnTo>
                      <a:pt x="959" y="175"/>
                    </a:lnTo>
                    <a:close/>
                    <a:moveTo>
                      <a:pt x="1804" y="175"/>
                    </a:moveTo>
                    <a:cubicBezTo>
                      <a:pt x="1804" y="203"/>
                      <a:pt x="1782" y="226"/>
                      <a:pt x="1754" y="226"/>
                    </a:cubicBezTo>
                    <a:lnTo>
                      <a:pt x="1742" y="226"/>
                    </a:lnTo>
                    <a:cubicBezTo>
                      <a:pt x="1714" y="226"/>
                      <a:pt x="1692" y="203"/>
                      <a:pt x="1692" y="175"/>
                    </a:cubicBezTo>
                    <a:lnTo>
                      <a:pt x="1692" y="164"/>
                    </a:lnTo>
                    <a:cubicBezTo>
                      <a:pt x="1692" y="135"/>
                      <a:pt x="1714" y="113"/>
                      <a:pt x="1742" y="113"/>
                    </a:cubicBezTo>
                    <a:lnTo>
                      <a:pt x="1754" y="113"/>
                    </a:lnTo>
                    <a:cubicBezTo>
                      <a:pt x="1782" y="113"/>
                      <a:pt x="1804" y="135"/>
                      <a:pt x="1804" y="164"/>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sp>
            <p:nvSpPr>
              <p:cNvPr id="19" name="Freeform 23">
                <a:extLst>
                  <a:ext uri="{FF2B5EF4-FFF2-40B4-BE49-F238E27FC236}">
                    <a16:creationId xmlns:a16="http://schemas.microsoft.com/office/drawing/2014/main" id="{4E4946BF-C920-0448-840D-799A5EB5B432}"/>
                  </a:ext>
                </a:extLst>
              </p:cNvPr>
              <p:cNvSpPr>
                <a:spLocks noChangeArrowheads="1"/>
              </p:cNvSpPr>
              <p:nvPr/>
            </p:nvSpPr>
            <p:spPr bwMode="auto">
              <a:xfrm>
                <a:off x="3002" y="1325"/>
                <a:ext cx="434" cy="127"/>
              </a:xfrm>
              <a:custGeom>
                <a:avLst/>
                <a:gdLst>
                  <a:gd name="T0" fmla="*/ 1804 w 1918"/>
                  <a:gd name="T1" fmla="*/ 0 h 565"/>
                  <a:gd name="T2" fmla="*/ 113 w 1918"/>
                  <a:gd name="T3" fmla="*/ 0 h 565"/>
                  <a:gd name="T4" fmla="*/ 0 w 1918"/>
                  <a:gd name="T5" fmla="*/ 113 h 565"/>
                  <a:gd name="T6" fmla="*/ 0 w 1918"/>
                  <a:gd name="T7" fmla="*/ 451 h 565"/>
                  <a:gd name="T8" fmla="*/ 113 w 1918"/>
                  <a:gd name="T9" fmla="*/ 564 h 565"/>
                  <a:gd name="T10" fmla="*/ 1804 w 1918"/>
                  <a:gd name="T11" fmla="*/ 564 h 565"/>
                  <a:gd name="T12" fmla="*/ 1917 w 1918"/>
                  <a:gd name="T13" fmla="*/ 451 h 565"/>
                  <a:gd name="T14" fmla="*/ 1917 w 1918"/>
                  <a:gd name="T15" fmla="*/ 113 h 565"/>
                  <a:gd name="T16" fmla="*/ 1804 w 1918"/>
                  <a:gd name="T17" fmla="*/ 0 h 565"/>
                  <a:gd name="T18" fmla="*/ 959 w 1918"/>
                  <a:gd name="T19" fmla="*/ 175 h 565"/>
                  <a:gd name="T20" fmla="*/ 908 w 1918"/>
                  <a:gd name="T21" fmla="*/ 225 h 565"/>
                  <a:gd name="T22" fmla="*/ 163 w 1918"/>
                  <a:gd name="T23" fmla="*/ 225 h 565"/>
                  <a:gd name="T24" fmla="*/ 113 w 1918"/>
                  <a:gd name="T25" fmla="*/ 175 h 565"/>
                  <a:gd name="T26" fmla="*/ 113 w 1918"/>
                  <a:gd name="T27" fmla="*/ 163 h 565"/>
                  <a:gd name="T28" fmla="*/ 163 w 1918"/>
                  <a:gd name="T29" fmla="*/ 113 h 565"/>
                  <a:gd name="T30" fmla="*/ 908 w 1918"/>
                  <a:gd name="T31" fmla="*/ 113 h 565"/>
                  <a:gd name="T32" fmla="*/ 959 w 1918"/>
                  <a:gd name="T33" fmla="*/ 163 h 565"/>
                  <a:gd name="T34" fmla="*/ 959 w 1918"/>
                  <a:gd name="T35" fmla="*/ 175 h 565"/>
                  <a:gd name="T36" fmla="*/ 1804 w 1918"/>
                  <a:gd name="T37" fmla="*/ 175 h 565"/>
                  <a:gd name="T38" fmla="*/ 1754 w 1918"/>
                  <a:gd name="T39" fmla="*/ 225 h 565"/>
                  <a:gd name="T40" fmla="*/ 1742 w 1918"/>
                  <a:gd name="T41" fmla="*/ 225 h 565"/>
                  <a:gd name="T42" fmla="*/ 1692 w 1918"/>
                  <a:gd name="T43" fmla="*/ 175 h 565"/>
                  <a:gd name="T44" fmla="*/ 1692 w 1918"/>
                  <a:gd name="T45" fmla="*/ 163 h 565"/>
                  <a:gd name="T46" fmla="*/ 1742 w 1918"/>
                  <a:gd name="T47" fmla="*/ 113 h 565"/>
                  <a:gd name="T48" fmla="*/ 1754 w 1918"/>
                  <a:gd name="T49" fmla="*/ 113 h 565"/>
                  <a:gd name="T50" fmla="*/ 1804 w 1918"/>
                  <a:gd name="T51" fmla="*/ 163 h 565"/>
                  <a:gd name="T52" fmla="*/ 1804 w 1918"/>
                  <a:gd name="T53" fmla="*/ 17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18" h="565">
                    <a:moveTo>
                      <a:pt x="1804" y="0"/>
                    </a:moveTo>
                    <a:lnTo>
                      <a:pt x="113" y="0"/>
                    </a:lnTo>
                    <a:cubicBezTo>
                      <a:pt x="51" y="0"/>
                      <a:pt x="0" y="51"/>
                      <a:pt x="0" y="113"/>
                    </a:cubicBezTo>
                    <a:lnTo>
                      <a:pt x="0" y="451"/>
                    </a:lnTo>
                    <a:cubicBezTo>
                      <a:pt x="0" y="513"/>
                      <a:pt x="51" y="564"/>
                      <a:pt x="113" y="564"/>
                    </a:cubicBezTo>
                    <a:lnTo>
                      <a:pt x="1804" y="564"/>
                    </a:lnTo>
                    <a:cubicBezTo>
                      <a:pt x="1866" y="564"/>
                      <a:pt x="1917" y="513"/>
                      <a:pt x="1917" y="451"/>
                    </a:cubicBezTo>
                    <a:lnTo>
                      <a:pt x="1917" y="113"/>
                    </a:lnTo>
                    <a:cubicBezTo>
                      <a:pt x="1917" y="51"/>
                      <a:pt x="1866" y="0"/>
                      <a:pt x="1804" y="0"/>
                    </a:cubicBezTo>
                    <a:close/>
                    <a:moveTo>
                      <a:pt x="959" y="175"/>
                    </a:moveTo>
                    <a:cubicBezTo>
                      <a:pt x="959" y="203"/>
                      <a:pt x="936" y="225"/>
                      <a:pt x="908" y="225"/>
                    </a:cubicBezTo>
                    <a:lnTo>
                      <a:pt x="163" y="225"/>
                    </a:lnTo>
                    <a:cubicBezTo>
                      <a:pt x="135" y="225"/>
                      <a:pt x="113" y="203"/>
                      <a:pt x="113" y="175"/>
                    </a:cubicBezTo>
                    <a:lnTo>
                      <a:pt x="113" y="163"/>
                    </a:lnTo>
                    <a:cubicBezTo>
                      <a:pt x="113" y="135"/>
                      <a:pt x="135" y="113"/>
                      <a:pt x="163" y="113"/>
                    </a:cubicBezTo>
                    <a:lnTo>
                      <a:pt x="908" y="113"/>
                    </a:lnTo>
                    <a:cubicBezTo>
                      <a:pt x="936" y="113"/>
                      <a:pt x="959" y="135"/>
                      <a:pt x="959" y="163"/>
                    </a:cubicBezTo>
                    <a:lnTo>
                      <a:pt x="959" y="175"/>
                    </a:lnTo>
                    <a:close/>
                    <a:moveTo>
                      <a:pt x="1804" y="175"/>
                    </a:moveTo>
                    <a:cubicBezTo>
                      <a:pt x="1804" y="203"/>
                      <a:pt x="1782" y="225"/>
                      <a:pt x="1754" y="225"/>
                    </a:cubicBezTo>
                    <a:lnTo>
                      <a:pt x="1742" y="225"/>
                    </a:lnTo>
                    <a:cubicBezTo>
                      <a:pt x="1714" y="225"/>
                      <a:pt x="1692" y="203"/>
                      <a:pt x="1692" y="175"/>
                    </a:cubicBezTo>
                    <a:lnTo>
                      <a:pt x="1692" y="163"/>
                    </a:lnTo>
                    <a:cubicBezTo>
                      <a:pt x="1692" y="135"/>
                      <a:pt x="1714" y="113"/>
                      <a:pt x="1742" y="113"/>
                    </a:cubicBezTo>
                    <a:lnTo>
                      <a:pt x="1754" y="113"/>
                    </a:lnTo>
                    <a:cubicBezTo>
                      <a:pt x="1782" y="113"/>
                      <a:pt x="1804" y="135"/>
                      <a:pt x="1804" y="163"/>
                    </a:cubicBezTo>
                    <a:lnTo>
                      <a:pt x="1804" y="175"/>
                    </a:ln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100"/>
              </a:p>
            </p:txBody>
          </p:sp>
        </p:grpSp>
      </p:grpSp>
      <p:sp>
        <p:nvSpPr>
          <p:cNvPr id="31" name="四角形吹き出し 30">
            <a:extLst>
              <a:ext uri="{FF2B5EF4-FFF2-40B4-BE49-F238E27FC236}">
                <a16:creationId xmlns:a16="http://schemas.microsoft.com/office/drawing/2014/main" id="{4A78AC7E-C3A7-B342-86FA-87C574305A99}"/>
              </a:ext>
            </a:extLst>
          </p:cNvPr>
          <p:cNvSpPr/>
          <p:nvPr/>
        </p:nvSpPr>
        <p:spPr>
          <a:xfrm>
            <a:off x="1715042" y="2699385"/>
            <a:ext cx="2815276" cy="677891"/>
          </a:xfrm>
          <a:prstGeom prst="wedgeRectCallout">
            <a:avLst>
              <a:gd name="adj1" fmla="val 6740"/>
              <a:gd name="adj2" fmla="val 117880"/>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100" dirty="0">
                <a:solidFill>
                  <a:schemeClr val="tx1"/>
                </a:solidFill>
                <a:latin typeface="+mn-ea"/>
              </a:rPr>
              <a:t>遷移先の広告主様サイトの</a:t>
            </a:r>
            <a:r>
              <a:rPr lang="en-US" altLang="ja-JP" sz="1100" dirty="0">
                <a:solidFill>
                  <a:schemeClr val="tx1"/>
                </a:solidFill>
                <a:latin typeface="+mn-ea"/>
              </a:rPr>
              <a:t>URL</a:t>
            </a:r>
            <a:r>
              <a:rPr lang="ja-JP" altLang="en-US" sz="1100" dirty="0">
                <a:solidFill>
                  <a:schemeClr val="tx1"/>
                </a:solidFill>
                <a:latin typeface="+mn-ea"/>
              </a:rPr>
              <a:t>に</a:t>
            </a:r>
            <a:endParaRPr lang="en-US" altLang="ja-JP" sz="1100" dirty="0">
              <a:solidFill>
                <a:schemeClr val="tx1"/>
              </a:solidFill>
              <a:latin typeface="+mn-ea"/>
            </a:endParaRPr>
          </a:p>
          <a:p>
            <a:r>
              <a:rPr lang="en-US" altLang="ja-JP" sz="1100" dirty="0">
                <a:solidFill>
                  <a:schemeClr val="tx1"/>
                </a:solidFill>
                <a:latin typeface="+mn-ea"/>
              </a:rPr>
              <a:t>YCLID</a:t>
            </a:r>
            <a:r>
              <a:rPr lang="ja-JP" altLang="en-US" sz="1100" dirty="0">
                <a:solidFill>
                  <a:schemeClr val="tx1"/>
                </a:solidFill>
                <a:latin typeface="+mn-ea"/>
              </a:rPr>
              <a:t>が付与される</a:t>
            </a:r>
            <a:endParaRPr lang="en-US" altLang="ja-JP" sz="1100" dirty="0">
              <a:solidFill>
                <a:schemeClr val="tx1"/>
              </a:solidFill>
              <a:latin typeface="+mn-ea"/>
            </a:endParaRPr>
          </a:p>
          <a:p>
            <a:r>
              <a:rPr lang="en-US" altLang="ja-JP" sz="1100" dirty="0">
                <a:solidFill>
                  <a:schemeClr val="tx1"/>
                </a:solidFill>
              </a:rPr>
              <a:t>http://</a:t>
            </a:r>
            <a:r>
              <a:rPr lang="en-US" altLang="ja-JP" sz="1100" dirty="0" err="1">
                <a:solidFill>
                  <a:schemeClr val="tx1"/>
                </a:solidFill>
              </a:rPr>
              <a:t>aaa.co.jp?</a:t>
            </a:r>
            <a:r>
              <a:rPr lang="en-US" altLang="ja-JP" sz="1100" b="1" dirty="0" err="1">
                <a:solidFill>
                  <a:schemeClr val="accent6"/>
                </a:solidFill>
              </a:rPr>
              <a:t>yclid</a:t>
            </a:r>
            <a:r>
              <a:rPr lang="en-US" altLang="ja-JP" sz="1100" b="1" dirty="0">
                <a:solidFill>
                  <a:schemeClr val="accent6"/>
                </a:solidFill>
              </a:rPr>
              <a:t>=</a:t>
            </a:r>
            <a:r>
              <a:rPr lang="en-US" altLang="ja-JP" sz="1100" b="1" dirty="0" err="1">
                <a:solidFill>
                  <a:schemeClr val="accent6"/>
                </a:solidFill>
              </a:rPr>
              <a:t>xxxxxxxx</a:t>
            </a:r>
            <a:endParaRPr lang="ja-JP" altLang="en-US" sz="1100" b="1" dirty="0">
              <a:solidFill>
                <a:schemeClr val="accent6"/>
              </a:solidFill>
            </a:endParaRPr>
          </a:p>
        </p:txBody>
      </p:sp>
      <p:cxnSp>
        <p:nvCxnSpPr>
          <p:cNvPr id="32" name="カギ線コネクタ 49">
            <a:extLst>
              <a:ext uri="{FF2B5EF4-FFF2-40B4-BE49-F238E27FC236}">
                <a16:creationId xmlns:a16="http://schemas.microsoft.com/office/drawing/2014/main" id="{5631C95C-B518-A446-873B-0CCFC4E47B0B}"/>
              </a:ext>
            </a:extLst>
          </p:cNvPr>
          <p:cNvCxnSpPr>
            <a:cxnSpLocks/>
          </p:cNvCxnSpPr>
          <p:nvPr/>
        </p:nvCxnSpPr>
        <p:spPr>
          <a:xfrm>
            <a:off x="2776531" y="4192250"/>
            <a:ext cx="966065"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Freeform 16">
            <a:extLst>
              <a:ext uri="{FF2B5EF4-FFF2-40B4-BE49-F238E27FC236}">
                <a16:creationId xmlns:a16="http://schemas.microsoft.com/office/drawing/2014/main" id="{FA5A47CF-3297-6A41-BCFA-3071BBAC15E4}"/>
              </a:ext>
            </a:extLst>
          </p:cNvPr>
          <p:cNvSpPr>
            <a:spLocks noChangeArrowheads="1"/>
          </p:cNvSpPr>
          <p:nvPr/>
        </p:nvSpPr>
        <p:spPr bwMode="auto">
          <a:xfrm>
            <a:off x="807323" y="4079419"/>
            <a:ext cx="366488" cy="385122"/>
          </a:xfrm>
          <a:custGeom>
            <a:avLst/>
            <a:gdLst>
              <a:gd name="T0" fmla="*/ 1691 w 1692"/>
              <a:gd name="T1" fmla="*/ 1804 h 1918"/>
              <a:gd name="T2" fmla="*/ 1579 w 1692"/>
              <a:gd name="T3" fmla="*/ 1917 h 1918"/>
              <a:gd name="T4" fmla="*/ 846 w 1692"/>
              <a:gd name="T5" fmla="*/ 1917 h 1918"/>
              <a:gd name="T6" fmla="*/ 112 w 1692"/>
              <a:gd name="T7" fmla="*/ 1917 h 1918"/>
              <a:gd name="T8" fmla="*/ 0 w 1692"/>
              <a:gd name="T9" fmla="*/ 1804 h 1918"/>
              <a:gd name="T10" fmla="*/ 2 w 1692"/>
              <a:gd name="T11" fmla="*/ 1782 h 1918"/>
              <a:gd name="T12" fmla="*/ 152 w 1692"/>
              <a:gd name="T13" fmla="*/ 1350 h 1918"/>
              <a:gd name="T14" fmla="*/ 846 w 1692"/>
              <a:gd name="T15" fmla="*/ 1187 h 1918"/>
              <a:gd name="T16" fmla="*/ 1539 w 1692"/>
              <a:gd name="T17" fmla="*/ 1350 h 1918"/>
              <a:gd name="T18" fmla="*/ 1689 w 1692"/>
              <a:gd name="T19" fmla="*/ 1782 h 1918"/>
              <a:gd name="T20" fmla="*/ 1691 w 1692"/>
              <a:gd name="T21" fmla="*/ 1804 h 1918"/>
              <a:gd name="T22" fmla="*/ 846 w 1692"/>
              <a:gd name="T23" fmla="*/ 0 h 1918"/>
              <a:gd name="T24" fmla="*/ 366 w 1692"/>
              <a:gd name="T25" fmla="*/ 536 h 1918"/>
              <a:gd name="T26" fmla="*/ 846 w 1692"/>
              <a:gd name="T27" fmla="*/ 1071 h 1918"/>
              <a:gd name="T28" fmla="*/ 1325 w 1692"/>
              <a:gd name="T29" fmla="*/ 536 h 1918"/>
              <a:gd name="T30" fmla="*/ 846 w 1692"/>
              <a:gd name="T31" fmla="*/ 0 h 1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92" h="1918">
                <a:moveTo>
                  <a:pt x="1691" y="1804"/>
                </a:moveTo>
                <a:cubicBezTo>
                  <a:pt x="1691" y="1866"/>
                  <a:pt x="1641" y="1917"/>
                  <a:pt x="1579" y="1917"/>
                </a:cubicBezTo>
                <a:lnTo>
                  <a:pt x="846" y="1917"/>
                </a:lnTo>
                <a:lnTo>
                  <a:pt x="112" y="1917"/>
                </a:lnTo>
                <a:cubicBezTo>
                  <a:pt x="50" y="1917"/>
                  <a:pt x="0" y="1866"/>
                  <a:pt x="0" y="1804"/>
                </a:cubicBezTo>
                <a:cubicBezTo>
                  <a:pt x="0" y="1796"/>
                  <a:pt x="0" y="1787"/>
                  <a:pt x="2" y="1782"/>
                </a:cubicBezTo>
                <a:cubicBezTo>
                  <a:pt x="17" y="1655"/>
                  <a:pt x="53" y="1452"/>
                  <a:pt x="152" y="1350"/>
                </a:cubicBezTo>
                <a:cubicBezTo>
                  <a:pt x="290" y="1209"/>
                  <a:pt x="632" y="1187"/>
                  <a:pt x="846" y="1187"/>
                </a:cubicBezTo>
                <a:cubicBezTo>
                  <a:pt x="1059" y="1187"/>
                  <a:pt x="1401" y="1209"/>
                  <a:pt x="1539" y="1350"/>
                </a:cubicBezTo>
                <a:cubicBezTo>
                  <a:pt x="1638" y="1452"/>
                  <a:pt x="1677" y="1655"/>
                  <a:pt x="1689" y="1782"/>
                </a:cubicBezTo>
                <a:cubicBezTo>
                  <a:pt x="1691" y="1787"/>
                  <a:pt x="1691" y="1796"/>
                  <a:pt x="1691" y="1804"/>
                </a:cubicBezTo>
                <a:close/>
                <a:moveTo>
                  <a:pt x="846" y="0"/>
                </a:moveTo>
                <a:cubicBezTo>
                  <a:pt x="581" y="0"/>
                  <a:pt x="366" y="240"/>
                  <a:pt x="366" y="536"/>
                </a:cubicBezTo>
                <a:cubicBezTo>
                  <a:pt x="366" y="832"/>
                  <a:pt x="581" y="1071"/>
                  <a:pt x="846" y="1071"/>
                </a:cubicBezTo>
                <a:cubicBezTo>
                  <a:pt x="1110" y="1071"/>
                  <a:pt x="1325" y="832"/>
                  <a:pt x="1325" y="536"/>
                </a:cubicBezTo>
                <a:cubicBezTo>
                  <a:pt x="1325" y="240"/>
                  <a:pt x="1110" y="0"/>
                  <a:pt x="846" y="0"/>
                </a:cubicBezTo>
                <a:close/>
              </a:path>
            </a:pathLst>
          </a:custGeom>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wrap="none" anchor="ctr"/>
          <a:lstStyle/>
          <a:p>
            <a:pPr algn="ctr"/>
            <a:endParaRPr lang="ja-JP" altLang="en-US" sz="2400" dirty="0">
              <a:solidFill>
                <a:schemeClr val="tx1"/>
              </a:solidFill>
              <a:latin typeface="+mn-ea"/>
            </a:endParaRPr>
          </a:p>
        </p:txBody>
      </p:sp>
      <p:sp>
        <p:nvSpPr>
          <p:cNvPr id="34" name="テキスト ボックス 33">
            <a:extLst>
              <a:ext uri="{FF2B5EF4-FFF2-40B4-BE49-F238E27FC236}">
                <a16:creationId xmlns:a16="http://schemas.microsoft.com/office/drawing/2014/main" id="{AD6972E1-6A87-BF4E-A944-F9F5FA7ADD12}"/>
              </a:ext>
            </a:extLst>
          </p:cNvPr>
          <p:cNvSpPr txBox="1"/>
          <p:nvPr/>
        </p:nvSpPr>
        <p:spPr>
          <a:xfrm>
            <a:off x="272480" y="4581128"/>
            <a:ext cx="1498468" cy="600164"/>
          </a:xfrm>
          <a:prstGeom prst="rect">
            <a:avLst/>
          </a:prstGeom>
          <a:noFill/>
        </p:spPr>
        <p:txBody>
          <a:bodyPr wrap="square" rtlCol="0">
            <a:spAutoFit/>
          </a:bodyPr>
          <a:lstStyle/>
          <a:p>
            <a:r>
              <a:rPr kumimoji="1" lang="ja-JP" altLang="en-US" sz="1100" dirty="0"/>
              <a:t>ユーザーが広告掲載サイトに訪問して</a:t>
            </a:r>
            <a:r>
              <a:rPr lang="ja-JP" altLang="en-US" sz="1100" dirty="0"/>
              <a:t>、</a:t>
            </a:r>
            <a:r>
              <a:rPr kumimoji="1" lang="ja-JP" altLang="en-US" sz="1100" dirty="0"/>
              <a:t>広告をクリック</a:t>
            </a:r>
          </a:p>
        </p:txBody>
      </p:sp>
      <p:cxnSp>
        <p:nvCxnSpPr>
          <p:cNvPr id="35" name="カギ線コネクタ 49">
            <a:extLst>
              <a:ext uri="{FF2B5EF4-FFF2-40B4-BE49-F238E27FC236}">
                <a16:creationId xmlns:a16="http://schemas.microsoft.com/office/drawing/2014/main" id="{6758EEFF-7851-794E-AEC5-9B24D52EE3A4}"/>
              </a:ext>
            </a:extLst>
          </p:cNvPr>
          <p:cNvCxnSpPr>
            <a:cxnSpLocks/>
          </p:cNvCxnSpPr>
          <p:nvPr/>
        </p:nvCxnSpPr>
        <p:spPr>
          <a:xfrm>
            <a:off x="1352600" y="4192250"/>
            <a:ext cx="780094"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フローチャート: 磁気ディスク 35">
            <a:extLst>
              <a:ext uri="{FF2B5EF4-FFF2-40B4-BE49-F238E27FC236}">
                <a16:creationId xmlns:a16="http://schemas.microsoft.com/office/drawing/2014/main" id="{F2728B82-4271-2444-9246-BF80105354A3}"/>
              </a:ext>
            </a:extLst>
          </p:cNvPr>
          <p:cNvSpPr/>
          <p:nvPr/>
        </p:nvSpPr>
        <p:spPr>
          <a:xfrm>
            <a:off x="5172701" y="5409441"/>
            <a:ext cx="932427" cy="624455"/>
          </a:xfrm>
          <a:prstGeom prst="flowChartMagneticDisk">
            <a:avLst/>
          </a:prstGeom>
          <a:solidFill>
            <a:schemeClr val="bg1"/>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000" b="1" dirty="0">
                <a:solidFill>
                  <a:schemeClr val="accent6"/>
                </a:solidFill>
              </a:rPr>
              <a:t>YCLID</a:t>
            </a:r>
            <a:endParaRPr kumimoji="1" lang="ja-JP" altLang="en-US" sz="1000" b="1" dirty="0">
              <a:solidFill>
                <a:schemeClr val="accent6"/>
              </a:solidFill>
            </a:endParaRPr>
          </a:p>
        </p:txBody>
      </p:sp>
      <p:cxnSp>
        <p:nvCxnSpPr>
          <p:cNvPr id="38" name="曲線コネクタ 37">
            <a:extLst>
              <a:ext uri="{FF2B5EF4-FFF2-40B4-BE49-F238E27FC236}">
                <a16:creationId xmlns:a16="http://schemas.microsoft.com/office/drawing/2014/main" id="{8BFD2D0A-470D-7D48-B61C-1FB027AECACC}"/>
              </a:ext>
            </a:extLst>
          </p:cNvPr>
          <p:cNvCxnSpPr>
            <a:cxnSpLocks/>
            <a:endCxn id="36" idx="2"/>
          </p:cNvCxnSpPr>
          <p:nvPr/>
        </p:nvCxnSpPr>
        <p:spPr>
          <a:xfrm rot="16200000" flipH="1">
            <a:off x="4556810" y="5105778"/>
            <a:ext cx="693770" cy="538012"/>
          </a:xfrm>
          <a:prstGeom prst="curvedConnector2">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9" name="曲線コネクタ 38">
            <a:extLst>
              <a:ext uri="{FF2B5EF4-FFF2-40B4-BE49-F238E27FC236}">
                <a16:creationId xmlns:a16="http://schemas.microsoft.com/office/drawing/2014/main" id="{9DF8A427-8A95-E94B-958F-5C95C548A69C}"/>
              </a:ext>
            </a:extLst>
          </p:cNvPr>
          <p:cNvCxnSpPr>
            <a:cxnSpLocks/>
            <a:stCxn id="36" idx="4"/>
            <a:endCxn id="25" idx="2"/>
          </p:cNvCxnSpPr>
          <p:nvPr/>
        </p:nvCxnSpPr>
        <p:spPr>
          <a:xfrm flipV="1">
            <a:off x="6105128" y="5059928"/>
            <a:ext cx="664080" cy="661741"/>
          </a:xfrm>
          <a:prstGeom prst="curvedConnector2">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5B5A6289-BEDB-5146-9A7B-52FF622CCDD1}"/>
              </a:ext>
            </a:extLst>
          </p:cNvPr>
          <p:cNvSpPr txBox="1"/>
          <p:nvPr/>
        </p:nvSpPr>
        <p:spPr>
          <a:xfrm>
            <a:off x="8300452" y="5046928"/>
            <a:ext cx="1084329" cy="261610"/>
          </a:xfrm>
          <a:prstGeom prst="rect">
            <a:avLst/>
          </a:prstGeom>
          <a:noFill/>
        </p:spPr>
        <p:txBody>
          <a:bodyPr wrap="square" lIns="36000" rIns="36000" rtlCol="0">
            <a:spAutoFit/>
          </a:bodyPr>
          <a:lstStyle/>
          <a:p>
            <a:pPr algn="ctr"/>
            <a:r>
              <a:rPr lang="ja-JP" altLang="en-US" sz="1100" dirty="0"/>
              <a:t>ヤフー</a:t>
            </a:r>
            <a:r>
              <a:rPr kumimoji="1" lang="ja-JP" altLang="en-US" sz="1100" dirty="0"/>
              <a:t>サーバー</a:t>
            </a:r>
          </a:p>
        </p:txBody>
      </p:sp>
      <p:sp>
        <p:nvSpPr>
          <p:cNvPr id="41" name="テキスト ボックス 40">
            <a:extLst>
              <a:ext uri="{FF2B5EF4-FFF2-40B4-BE49-F238E27FC236}">
                <a16:creationId xmlns:a16="http://schemas.microsoft.com/office/drawing/2014/main" id="{0E394596-8702-A94C-9688-74E2C3DE8D04}"/>
              </a:ext>
            </a:extLst>
          </p:cNvPr>
          <p:cNvSpPr txBox="1"/>
          <p:nvPr/>
        </p:nvSpPr>
        <p:spPr>
          <a:xfrm>
            <a:off x="7451013" y="4364490"/>
            <a:ext cx="1388186" cy="261610"/>
          </a:xfrm>
          <a:prstGeom prst="rect">
            <a:avLst/>
          </a:prstGeom>
          <a:noFill/>
        </p:spPr>
        <p:txBody>
          <a:bodyPr wrap="square" rtlCol="0">
            <a:spAutoFit/>
          </a:bodyPr>
          <a:lstStyle/>
          <a:p>
            <a:r>
              <a:rPr kumimoji="1" lang="en-US" altLang="ja-JP" sz="1100" b="1" dirty="0">
                <a:solidFill>
                  <a:schemeClr val="accent6"/>
                </a:solidFill>
              </a:rPr>
              <a:t>YCLID</a:t>
            </a:r>
            <a:endParaRPr kumimoji="1" lang="ja-JP" altLang="en-US" sz="1100" b="1" dirty="0">
              <a:solidFill>
                <a:schemeClr val="accent6"/>
              </a:solidFill>
            </a:endParaRPr>
          </a:p>
        </p:txBody>
      </p:sp>
      <p:sp>
        <p:nvSpPr>
          <p:cNvPr id="42" name="円/楕円 41">
            <a:extLst>
              <a:ext uri="{FF2B5EF4-FFF2-40B4-BE49-F238E27FC236}">
                <a16:creationId xmlns:a16="http://schemas.microsoft.com/office/drawing/2014/main" id="{C11906E2-DEC0-4C41-86D6-69F315E16B51}"/>
              </a:ext>
            </a:extLst>
          </p:cNvPr>
          <p:cNvSpPr/>
          <p:nvPr/>
        </p:nvSpPr>
        <p:spPr>
          <a:xfrm>
            <a:off x="5030628" y="5229200"/>
            <a:ext cx="469236" cy="459335"/>
          </a:xfrm>
          <a:prstGeom prst="ellipse">
            <a:avLst/>
          </a:prstGeom>
          <a:solidFill>
            <a:schemeClr val="accent4"/>
          </a:solidFill>
          <a:ln w="952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800" dirty="0">
                <a:solidFill>
                  <a:schemeClr val="tx1"/>
                </a:solidFill>
              </a:rPr>
              <a:t>Cookie</a:t>
            </a:r>
            <a:endParaRPr kumimoji="1" lang="ja-JP" altLang="en-US" sz="800" dirty="0">
              <a:solidFill>
                <a:schemeClr val="tx1"/>
              </a:solidFill>
            </a:endParaRPr>
          </a:p>
        </p:txBody>
      </p:sp>
      <p:sp>
        <p:nvSpPr>
          <p:cNvPr id="43" name="テキスト ボックス 42">
            <a:extLst>
              <a:ext uri="{FF2B5EF4-FFF2-40B4-BE49-F238E27FC236}">
                <a16:creationId xmlns:a16="http://schemas.microsoft.com/office/drawing/2014/main" id="{3FBDDD1F-E21A-174E-A41A-A12033A35487}"/>
              </a:ext>
            </a:extLst>
          </p:cNvPr>
          <p:cNvSpPr txBox="1"/>
          <p:nvPr/>
        </p:nvSpPr>
        <p:spPr>
          <a:xfrm>
            <a:off x="4034358" y="4478969"/>
            <a:ext cx="1227650" cy="677108"/>
          </a:xfrm>
          <a:prstGeom prst="rect">
            <a:avLst/>
          </a:prstGeom>
          <a:solidFill>
            <a:schemeClr val="accent6"/>
          </a:solidFill>
          <a:ln>
            <a:solidFill>
              <a:schemeClr val="accent6">
                <a:lumMod val="75000"/>
              </a:schemeClr>
            </a:solidFill>
          </a:ln>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800" u="sng" dirty="0">
                <a:solidFill>
                  <a:schemeClr val="bg1"/>
                </a:solidFill>
              </a:rPr>
              <a:t>コンバージョン測定補完機能タグ</a:t>
            </a:r>
            <a:r>
              <a:rPr lang="ja-JP" altLang="en-US" sz="800" dirty="0">
                <a:solidFill>
                  <a:schemeClr val="bg1"/>
                </a:solidFill>
              </a:rPr>
              <a:t>および</a:t>
            </a:r>
            <a:endParaRPr lang="en-US" altLang="ja-JP" sz="800" dirty="0">
              <a:solidFill>
                <a:schemeClr val="bg1"/>
              </a:solidFill>
              <a:latin typeface="+mn-ea"/>
            </a:endParaRPr>
          </a:p>
          <a:p>
            <a:r>
              <a:rPr lang="ja-JP" altLang="en-US" sz="800" u="sng" dirty="0">
                <a:solidFill>
                  <a:schemeClr val="bg1"/>
                </a:solidFill>
                <a:latin typeface="+mn-ea"/>
              </a:rPr>
              <a:t>サイトジェネラルタグ</a:t>
            </a:r>
          </a:p>
          <a:p>
            <a:r>
              <a:rPr lang="en-US" altLang="ja-JP" sz="700" dirty="0">
                <a:solidFill>
                  <a:schemeClr val="bg1"/>
                </a:solidFill>
                <a:latin typeface="+mn-ea"/>
              </a:rPr>
              <a:t>URL</a:t>
            </a:r>
            <a:r>
              <a:rPr lang="ja-JP" altLang="en-US" sz="700" dirty="0">
                <a:solidFill>
                  <a:schemeClr val="bg1"/>
                </a:solidFill>
                <a:latin typeface="+mn-ea"/>
              </a:rPr>
              <a:t>に</a:t>
            </a:r>
            <a:r>
              <a:rPr lang="en-US" altLang="ja-JP" sz="700" dirty="0">
                <a:solidFill>
                  <a:schemeClr val="bg1"/>
                </a:solidFill>
                <a:latin typeface="+mn-ea"/>
              </a:rPr>
              <a:t>YCLID</a:t>
            </a:r>
            <a:r>
              <a:rPr lang="ja-JP" altLang="en-US" sz="700" dirty="0">
                <a:solidFill>
                  <a:schemeClr val="bg1"/>
                </a:solidFill>
                <a:latin typeface="+mn-ea"/>
              </a:rPr>
              <a:t>があれば</a:t>
            </a:r>
            <a:endParaRPr lang="en-US" altLang="ja-JP" sz="700" dirty="0">
              <a:solidFill>
                <a:schemeClr val="bg1"/>
              </a:solidFill>
              <a:latin typeface="+mn-ea"/>
            </a:endParaRPr>
          </a:p>
          <a:p>
            <a:r>
              <a:rPr kumimoji="1" lang="en-US" altLang="ja-JP" sz="700" dirty="0">
                <a:solidFill>
                  <a:schemeClr val="bg1"/>
                </a:solidFill>
                <a:latin typeface="+mn-ea"/>
              </a:rPr>
              <a:t>Cookie</a:t>
            </a:r>
            <a:r>
              <a:rPr kumimoji="1" lang="ja-JP" altLang="en-US" sz="700" dirty="0">
                <a:solidFill>
                  <a:schemeClr val="bg1"/>
                </a:solidFill>
                <a:latin typeface="+mn-ea"/>
              </a:rPr>
              <a:t>を</a:t>
            </a:r>
            <a:r>
              <a:rPr lang="ja-JP" altLang="en-US" sz="700" dirty="0">
                <a:solidFill>
                  <a:schemeClr val="bg1"/>
                </a:solidFill>
                <a:latin typeface="+mn-ea"/>
              </a:rPr>
              <a:t>生成</a:t>
            </a:r>
            <a:endParaRPr lang="en-US" altLang="ja-JP" sz="700" dirty="0">
              <a:solidFill>
                <a:schemeClr val="bg1"/>
              </a:solidFill>
              <a:latin typeface="+mn-ea"/>
            </a:endParaRPr>
          </a:p>
        </p:txBody>
      </p:sp>
    </p:spTree>
    <p:extLst>
      <p:ext uri="{BB962C8B-B14F-4D97-AF65-F5344CB8AC3E}">
        <p14:creationId xmlns:p14="http://schemas.microsoft.com/office/powerpoint/2010/main" val="294094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583DC7-0998-D84B-9B03-78330E6516EE}"/>
              </a:ext>
            </a:extLst>
          </p:cNvPr>
          <p:cNvSpPr>
            <a:spLocks noGrp="1"/>
          </p:cNvSpPr>
          <p:nvPr>
            <p:ph type="title"/>
          </p:nvPr>
        </p:nvSpPr>
        <p:spPr/>
        <p:txBody>
          <a:bodyPr/>
          <a:lstStyle/>
          <a:p>
            <a:r>
              <a:rPr kumimoji="1" lang="ja-JP" altLang="en-US" sz="2000"/>
              <a:t>　　自動タグ設定とは</a:t>
            </a:r>
          </a:p>
        </p:txBody>
      </p:sp>
      <p:sp>
        <p:nvSpPr>
          <p:cNvPr id="3" name="コンテンツ プレースホルダー 2">
            <a:extLst>
              <a:ext uri="{FF2B5EF4-FFF2-40B4-BE49-F238E27FC236}">
                <a16:creationId xmlns:a16="http://schemas.microsoft.com/office/drawing/2014/main" id="{B44BACB9-809A-CD4A-A5FB-6E15B8FDC6C5}"/>
              </a:ext>
            </a:extLst>
          </p:cNvPr>
          <p:cNvSpPr>
            <a:spLocks noGrp="1"/>
          </p:cNvSpPr>
          <p:nvPr>
            <p:ph sz="quarter" idx="13"/>
          </p:nvPr>
        </p:nvSpPr>
        <p:spPr>
          <a:xfrm>
            <a:off x="273050" y="908050"/>
            <a:ext cx="9359900" cy="5400675"/>
          </a:xfrm>
        </p:spPr>
        <p:txBody>
          <a:bodyPr/>
          <a:lstStyle/>
          <a:p>
            <a:pPr marL="12700" indent="-12700">
              <a:lnSpc>
                <a:spcPct val="120000"/>
              </a:lnSpc>
            </a:pPr>
            <a:r>
              <a:rPr lang="en-US" altLang="ja-JP" sz="1600" dirty="0"/>
              <a:t>YCLID</a:t>
            </a:r>
            <a:r>
              <a:rPr lang="ja-JP" altLang="en-US" sz="1600" dirty="0"/>
              <a:t>を付与する機能が「</a:t>
            </a:r>
            <a:r>
              <a:rPr lang="ja-JP" altLang="en-US" sz="1600" b="1" dirty="0">
                <a:solidFill>
                  <a:schemeClr val="accent6"/>
                </a:solidFill>
              </a:rPr>
              <a:t>自動タグ設定</a:t>
            </a:r>
            <a:r>
              <a:rPr lang="ja-JP" altLang="en-US" sz="1600" dirty="0"/>
              <a:t>」です。</a:t>
            </a:r>
            <a:r>
              <a:rPr lang="ja-JP" altLang="en-US" sz="1600" b="1" dirty="0"/>
              <a:t>ユーザーが広告クリック後、最初に遷移する</a:t>
            </a:r>
            <a:r>
              <a:rPr lang="en-US" altLang="ja-JP" sz="1600" b="1" dirty="0"/>
              <a:t>URL</a:t>
            </a:r>
            <a:r>
              <a:rPr lang="ja-JP" altLang="en-US" sz="1600" dirty="0"/>
              <a:t>に「</a:t>
            </a:r>
            <a:r>
              <a:rPr lang="en-US" altLang="ja-JP" sz="1600" dirty="0" err="1"/>
              <a:t>yclid</a:t>
            </a:r>
            <a:r>
              <a:rPr lang="en-US" altLang="ja-JP" sz="1600" dirty="0"/>
              <a:t>=</a:t>
            </a:r>
            <a:r>
              <a:rPr lang="en-US" altLang="ja-JP" sz="1600" dirty="0" err="1"/>
              <a:t>xxxxxxxxx</a:t>
            </a:r>
            <a:r>
              <a:rPr lang="ja-JP" altLang="en-US" sz="1600" dirty="0"/>
              <a:t>」というパラメータが付与されます。</a:t>
            </a:r>
            <a:endParaRPr lang="en-US" altLang="ja-JP" sz="1600" dirty="0"/>
          </a:p>
          <a:p>
            <a:pPr marL="12700" indent="-12700">
              <a:lnSpc>
                <a:spcPct val="120000"/>
              </a:lnSpc>
            </a:pPr>
            <a:r>
              <a:rPr lang="ja-JP" altLang="en-US" sz="1050" dirty="0"/>
              <a:t>（「自動タグ設定」はアカウント単位での設定となり、デフォルトは「設定する」になっています。 ）</a:t>
            </a:r>
            <a:endParaRPr lang="en-US" altLang="ja-JP" sz="1050" dirty="0"/>
          </a:p>
          <a:p>
            <a:pPr marL="12700" indent="-12700">
              <a:lnSpc>
                <a:spcPct val="120000"/>
              </a:lnSpc>
            </a:pPr>
            <a:endParaRPr kumimoji="1" lang="en-US" altLang="ja-JP" sz="1600" dirty="0"/>
          </a:p>
          <a:p>
            <a:pPr>
              <a:lnSpc>
                <a:spcPct val="120000"/>
              </a:lnSpc>
            </a:pPr>
            <a:r>
              <a:rPr kumimoji="1" lang="en-US" altLang="ja-JP" sz="1600" b="1" dirty="0"/>
              <a:t>URL</a:t>
            </a:r>
            <a:r>
              <a:rPr kumimoji="1" lang="ja-JP" altLang="en-US" sz="1600" b="1" dirty="0"/>
              <a:t>パターン</a:t>
            </a:r>
            <a:endParaRPr kumimoji="1" lang="en-US" altLang="ja-JP" sz="1600" b="1" dirty="0"/>
          </a:p>
          <a:p>
            <a:pPr>
              <a:lnSpc>
                <a:spcPct val="120000"/>
              </a:lnSpc>
            </a:pPr>
            <a:endParaRPr kumimoji="1" lang="ja-JP" altLang="en-US" sz="1600" b="1" dirty="0"/>
          </a:p>
        </p:txBody>
      </p:sp>
      <p:sp>
        <p:nvSpPr>
          <p:cNvPr id="4" name="フッター プレースホルダー 3">
            <a:extLst>
              <a:ext uri="{FF2B5EF4-FFF2-40B4-BE49-F238E27FC236}">
                <a16:creationId xmlns:a16="http://schemas.microsoft.com/office/drawing/2014/main" id="{A5DBBC57-6C2E-7D48-A019-C777DA5C1365}"/>
              </a:ext>
            </a:extLst>
          </p:cNvPr>
          <p:cNvSpPr>
            <a:spLocks noGrp="1"/>
          </p:cNvSpPr>
          <p:nvPr>
            <p:ph type="ftr" sz="quarter" idx="3"/>
          </p:nvPr>
        </p:nvSpPr>
        <p:spPr/>
        <p:txBody>
          <a:bodyPr/>
          <a:lstStyle/>
          <a:p>
            <a:r>
              <a:rPr lang="en-US"/>
              <a:t>Copyright (C) 2019 Yahoo Japan Corporation. All Rights Reserved.</a:t>
            </a:r>
            <a:endParaRPr lang="en-US" altLang="ja-JP" dirty="0"/>
          </a:p>
        </p:txBody>
      </p:sp>
      <p:sp>
        <p:nvSpPr>
          <p:cNvPr id="5" name="スライド番号プレースホルダー 4">
            <a:extLst>
              <a:ext uri="{FF2B5EF4-FFF2-40B4-BE49-F238E27FC236}">
                <a16:creationId xmlns:a16="http://schemas.microsoft.com/office/drawing/2014/main" id="{344607A9-6B74-2D46-B8BB-5A0515049B01}"/>
              </a:ext>
            </a:extLst>
          </p:cNvPr>
          <p:cNvSpPr>
            <a:spLocks noGrp="1"/>
          </p:cNvSpPr>
          <p:nvPr>
            <p:ph type="sldNum" sz="quarter" idx="4"/>
          </p:nvPr>
        </p:nvSpPr>
        <p:spPr/>
        <p:txBody>
          <a:bodyPr/>
          <a:lstStyle/>
          <a:p>
            <a:fld id="{F9BD7636-22E7-4304-ABE2-16A3D163D5E1}" type="slidenum">
              <a:rPr lang="ja-JP" altLang="en-US" smtClean="0"/>
              <a:pPr/>
              <a:t>8</a:t>
            </a:fld>
            <a:endParaRPr lang="ja-JP" altLang="en-US"/>
          </a:p>
        </p:txBody>
      </p:sp>
      <p:grpSp>
        <p:nvGrpSpPr>
          <p:cNvPr id="6" name="Group 158">
            <a:extLst>
              <a:ext uri="{FF2B5EF4-FFF2-40B4-BE49-F238E27FC236}">
                <a16:creationId xmlns:a16="http://schemas.microsoft.com/office/drawing/2014/main" id="{9FEE68EE-BDB7-994B-8FE8-D9B6CF83B3DB}"/>
              </a:ext>
            </a:extLst>
          </p:cNvPr>
          <p:cNvGrpSpPr>
            <a:grpSpLocks/>
          </p:cNvGrpSpPr>
          <p:nvPr/>
        </p:nvGrpSpPr>
        <p:grpSpPr bwMode="auto">
          <a:xfrm>
            <a:off x="344488" y="197008"/>
            <a:ext cx="410400" cy="410227"/>
            <a:chOff x="2672" y="3897"/>
            <a:chExt cx="460" cy="460"/>
          </a:xfrm>
        </p:grpSpPr>
        <p:sp>
          <p:nvSpPr>
            <p:cNvPr id="7" name="Freeform 159">
              <a:extLst>
                <a:ext uri="{FF2B5EF4-FFF2-40B4-BE49-F238E27FC236}">
                  <a16:creationId xmlns:a16="http://schemas.microsoft.com/office/drawing/2014/main" id="{4C97978F-DA65-D042-8D65-75A373F90FA4}"/>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8" name="Freeform 160">
              <a:extLst>
                <a:ext uri="{FF2B5EF4-FFF2-40B4-BE49-F238E27FC236}">
                  <a16:creationId xmlns:a16="http://schemas.microsoft.com/office/drawing/2014/main" id="{7234C79F-827D-4441-99C6-74F6B5AB3103}"/>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9" name="Freeform 161">
              <a:extLst>
                <a:ext uri="{FF2B5EF4-FFF2-40B4-BE49-F238E27FC236}">
                  <a16:creationId xmlns:a16="http://schemas.microsoft.com/office/drawing/2014/main" id="{413F0827-85A2-BD40-83A3-86610B330D1C}"/>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0" name="正方形/長方形 9">
            <a:extLst>
              <a:ext uri="{FF2B5EF4-FFF2-40B4-BE49-F238E27FC236}">
                <a16:creationId xmlns:a16="http://schemas.microsoft.com/office/drawing/2014/main" id="{B383AE45-EF23-754E-B3FF-37D60BEDA99E}"/>
              </a:ext>
            </a:extLst>
          </p:cNvPr>
          <p:cNvSpPr/>
          <p:nvPr/>
        </p:nvSpPr>
        <p:spPr>
          <a:xfrm>
            <a:off x="2943836" y="2649166"/>
            <a:ext cx="4385428" cy="351339"/>
          </a:xfrm>
          <a:prstGeom prst="rect">
            <a:avLst/>
          </a:prstGeom>
          <a:solidFill>
            <a:schemeClr val="bg1">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600" dirty="0">
                <a:solidFill>
                  <a:schemeClr val="tx1"/>
                </a:solidFill>
              </a:rPr>
              <a:t>http://aaa.co.jp</a:t>
            </a:r>
            <a:endParaRPr kumimoji="1" lang="ja-JP" altLang="en-US" sz="1600" dirty="0">
              <a:solidFill>
                <a:schemeClr val="tx1"/>
              </a:solidFill>
            </a:endParaRPr>
          </a:p>
        </p:txBody>
      </p:sp>
      <p:sp>
        <p:nvSpPr>
          <p:cNvPr id="11" name="正方形/長方形 10">
            <a:extLst>
              <a:ext uri="{FF2B5EF4-FFF2-40B4-BE49-F238E27FC236}">
                <a16:creationId xmlns:a16="http://schemas.microsoft.com/office/drawing/2014/main" id="{81BE8177-749F-1B41-8438-93CEBE08E716}"/>
              </a:ext>
            </a:extLst>
          </p:cNvPr>
          <p:cNvSpPr/>
          <p:nvPr/>
        </p:nvSpPr>
        <p:spPr>
          <a:xfrm>
            <a:off x="2937548" y="3105497"/>
            <a:ext cx="4391716" cy="351339"/>
          </a:xfrm>
          <a:prstGeom prst="rect">
            <a:avLst/>
          </a:prstGeom>
          <a:solidFill>
            <a:schemeClr val="bg1">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600" dirty="0">
                <a:solidFill>
                  <a:schemeClr val="tx1"/>
                </a:solidFill>
              </a:rPr>
              <a:t>http://</a:t>
            </a:r>
            <a:r>
              <a:rPr kumimoji="1" lang="en-US" altLang="ja-JP" sz="1600" dirty="0" err="1">
                <a:solidFill>
                  <a:schemeClr val="tx1"/>
                </a:solidFill>
              </a:rPr>
              <a:t>aaa.co.jp?</a:t>
            </a:r>
            <a:r>
              <a:rPr kumimoji="1" lang="en-US" altLang="ja-JP" sz="1600" dirty="0" err="1">
                <a:solidFill>
                  <a:schemeClr val="accent6"/>
                </a:solidFill>
              </a:rPr>
              <a:t>yclid</a:t>
            </a:r>
            <a:r>
              <a:rPr kumimoji="1" lang="en-US" altLang="ja-JP" sz="1600" dirty="0">
                <a:solidFill>
                  <a:schemeClr val="accent6"/>
                </a:solidFill>
              </a:rPr>
              <a:t>=</a:t>
            </a:r>
            <a:r>
              <a:rPr kumimoji="1" lang="en-US" altLang="ja-JP" sz="1600" dirty="0" err="1">
                <a:solidFill>
                  <a:schemeClr val="accent6"/>
                </a:solidFill>
              </a:rPr>
              <a:t>xxxxxxxx</a:t>
            </a:r>
            <a:endParaRPr kumimoji="1" lang="ja-JP" altLang="en-US" sz="1600" dirty="0">
              <a:solidFill>
                <a:schemeClr val="accent6"/>
              </a:solidFill>
            </a:endParaRPr>
          </a:p>
        </p:txBody>
      </p:sp>
      <p:sp>
        <p:nvSpPr>
          <p:cNvPr id="13" name="テキスト ボックス 12">
            <a:extLst>
              <a:ext uri="{FF2B5EF4-FFF2-40B4-BE49-F238E27FC236}">
                <a16:creationId xmlns:a16="http://schemas.microsoft.com/office/drawing/2014/main" id="{F6FC8107-25FA-904F-B118-94764BF58FEF}"/>
              </a:ext>
            </a:extLst>
          </p:cNvPr>
          <p:cNvSpPr txBox="1"/>
          <p:nvPr/>
        </p:nvSpPr>
        <p:spPr>
          <a:xfrm>
            <a:off x="265925" y="3121462"/>
            <a:ext cx="2441694" cy="338554"/>
          </a:xfrm>
          <a:prstGeom prst="rect">
            <a:avLst/>
          </a:prstGeom>
          <a:noFill/>
        </p:spPr>
        <p:txBody>
          <a:bodyPr wrap="none" rtlCol="0">
            <a:spAutoFit/>
          </a:bodyPr>
          <a:lstStyle/>
          <a:p>
            <a:r>
              <a:rPr lang="ja-JP" altLang="en-US" sz="1600" dirty="0"/>
              <a:t>自動タグ設定オンの場合</a:t>
            </a:r>
            <a:endParaRPr kumimoji="1" lang="ja-JP" altLang="en-US" sz="1600" dirty="0"/>
          </a:p>
        </p:txBody>
      </p:sp>
      <p:sp>
        <p:nvSpPr>
          <p:cNvPr id="14" name="四角形吹き出し 13">
            <a:extLst>
              <a:ext uri="{FF2B5EF4-FFF2-40B4-BE49-F238E27FC236}">
                <a16:creationId xmlns:a16="http://schemas.microsoft.com/office/drawing/2014/main" id="{9F15A3F9-B4FD-DD44-9EE6-9E918404CD53}"/>
              </a:ext>
            </a:extLst>
          </p:cNvPr>
          <p:cNvSpPr/>
          <p:nvPr/>
        </p:nvSpPr>
        <p:spPr>
          <a:xfrm>
            <a:off x="4014628" y="3743116"/>
            <a:ext cx="4394756" cy="578269"/>
          </a:xfrm>
          <a:prstGeom prst="wedgeRectCallout">
            <a:avLst>
              <a:gd name="adj1" fmla="val 1359"/>
              <a:gd name="adj2" fmla="val -110542"/>
            </a:avLst>
          </a:prstGeom>
          <a:solidFill>
            <a:schemeClr val="accent6">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a:solidFill>
                  <a:schemeClr val="tx1"/>
                </a:solidFill>
              </a:rPr>
              <a:t>ブラウザーのアドレスバーにも表示されます</a:t>
            </a:r>
            <a:endParaRPr kumimoji="1" lang="en-US" altLang="ja-JP" sz="1600" dirty="0">
              <a:solidFill>
                <a:schemeClr val="tx1"/>
              </a:solidFill>
            </a:endParaRPr>
          </a:p>
        </p:txBody>
      </p:sp>
      <p:sp>
        <p:nvSpPr>
          <p:cNvPr id="15" name="テキスト ボックス 14">
            <a:extLst>
              <a:ext uri="{FF2B5EF4-FFF2-40B4-BE49-F238E27FC236}">
                <a16:creationId xmlns:a16="http://schemas.microsoft.com/office/drawing/2014/main" id="{425BBF14-A0B5-F74E-BD9A-FBEAD959D49F}"/>
              </a:ext>
            </a:extLst>
          </p:cNvPr>
          <p:cNvSpPr txBox="1"/>
          <p:nvPr/>
        </p:nvSpPr>
        <p:spPr>
          <a:xfrm>
            <a:off x="273050" y="2655559"/>
            <a:ext cx="2441694" cy="338554"/>
          </a:xfrm>
          <a:prstGeom prst="rect">
            <a:avLst/>
          </a:prstGeom>
          <a:noFill/>
        </p:spPr>
        <p:txBody>
          <a:bodyPr wrap="none" rtlCol="0">
            <a:spAutoFit/>
          </a:bodyPr>
          <a:lstStyle/>
          <a:p>
            <a:r>
              <a:rPr lang="ja-JP" altLang="en-US" sz="1600" dirty="0"/>
              <a:t>自動タグ設定オフの場合</a:t>
            </a:r>
            <a:endParaRPr kumimoji="1" lang="ja-JP" altLang="en-US" sz="1600" dirty="0"/>
          </a:p>
        </p:txBody>
      </p:sp>
      <p:grpSp>
        <p:nvGrpSpPr>
          <p:cNvPr id="16" name="グループ化 15">
            <a:extLst>
              <a:ext uri="{FF2B5EF4-FFF2-40B4-BE49-F238E27FC236}">
                <a16:creationId xmlns:a16="http://schemas.microsoft.com/office/drawing/2014/main" id="{5CC2A50B-CB06-6E47-AE97-B196B4C553DA}"/>
              </a:ext>
            </a:extLst>
          </p:cNvPr>
          <p:cNvGrpSpPr/>
          <p:nvPr/>
        </p:nvGrpSpPr>
        <p:grpSpPr>
          <a:xfrm>
            <a:off x="273049" y="5289266"/>
            <a:ext cx="9369426" cy="1164070"/>
            <a:chOff x="241299" y="5112902"/>
            <a:chExt cx="9369426" cy="1164070"/>
          </a:xfrm>
          <a:solidFill>
            <a:schemeClr val="accent6">
              <a:lumMod val="20000"/>
              <a:lumOff val="80000"/>
            </a:schemeClr>
          </a:solidFill>
        </p:grpSpPr>
        <p:sp>
          <p:nvSpPr>
            <p:cNvPr id="17" name="角丸四角形 16">
              <a:extLst>
                <a:ext uri="{FF2B5EF4-FFF2-40B4-BE49-F238E27FC236}">
                  <a16:creationId xmlns:a16="http://schemas.microsoft.com/office/drawing/2014/main" id="{406DDA0F-8E05-6A44-BC0F-B508DE812897}"/>
                </a:ext>
              </a:extLst>
            </p:cNvPr>
            <p:cNvSpPr/>
            <p:nvPr/>
          </p:nvSpPr>
          <p:spPr>
            <a:xfrm>
              <a:off x="241299" y="5112902"/>
              <a:ext cx="9369426" cy="1164070"/>
            </a:xfrm>
            <a:prstGeom prst="roundRect">
              <a:avLst>
                <a:gd name="adj" fmla="val 10506"/>
              </a:avLst>
            </a:prstGeom>
            <a:gr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18" name="図 17">
              <a:extLst>
                <a:ext uri="{FF2B5EF4-FFF2-40B4-BE49-F238E27FC236}">
                  <a16:creationId xmlns:a16="http://schemas.microsoft.com/office/drawing/2014/main" id="{C2F871BF-0F08-424D-867C-D3A14E43E7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825" y="5253572"/>
              <a:ext cx="722784" cy="722784"/>
            </a:xfrm>
            <a:prstGeom prst="rect">
              <a:avLst/>
            </a:prstGeom>
            <a:grpFill/>
          </p:spPr>
        </p:pic>
        <p:sp>
          <p:nvSpPr>
            <p:cNvPr id="19" name="テキスト ボックス 18">
              <a:extLst>
                <a:ext uri="{FF2B5EF4-FFF2-40B4-BE49-F238E27FC236}">
                  <a16:creationId xmlns:a16="http://schemas.microsoft.com/office/drawing/2014/main" id="{5AD8CF93-647F-7744-A7FB-8E9092305DF6}"/>
                </a:ext>
              </a:extLst>
            </p:cNvPr>
            <p:cNvSpPr txBox="1"/>
            <p:nvPr/>
          </p:nvSpPr>
          <p:spPr>
            <a:xfrm>
              <a:off x="1174899" y="5176506"/>
              <a:ext cx="7571303" cy="1077218"/>
            </a:xfrm>
            <a:prstGeom prst="rect">
              <a:avLst/>
            </a:prstGeom>
            <a:grpFill/>
          </p:spPr>
          <p:txBody>
            <a:bodyPr wrap="none" rtlCol="0">
              <a:spAutoFit/>
            </a:bodyPr>
            <a:lstStyle/>
            <a:p>
              <a:r>
                <a:rPr lang="ja-JP" altLang="en-US" sz="1600" dirty="0">
                  <a:solidFill>
                    <a:srgbClr val="C00000"/>
                  </a:solidFill>
                </a:rPr>
                <a:t>一部のウェブサイトでは任意の</a:t>
              </a:r>
              <a:r>
                <a:rPr lang="en-US" altLang="ja-JP" sz="1600" dirty="0">
                  <a:solidFill>
                    <a:srgbClr val="C00000"/>
                  </a:solidFill>
                </a:rPr>
                <a:t>URL</a:t>
              </a:r>
              <a:r>
                <a:rPr lang="ja-JP" altLang="en-US" sz="1600" dirty="0">
                  <a:solidFill>
                    <a:srgbClr val="C00000"/>
                  </a:solidFill>
                </a:rPr>
                <a:t>パラメータが許可されず、</a:t>
              </a:r>
              <a:endParaRPr lang="en-US" altLang="ja-JP" sz="1600" dirty="0">
                <a:solidFill>
                  <a:srgbClr val="C00000"/>
                </a:solidFill>
              </a:endParaRPr>
            </a:p>
            <a:p>
              <a:r>
                <a:rPr lang="ja-JP" altLang="en-US" sz="1600" dirty="0">
                  <a:solidFill>
                    <a:srgbClr val="C00000"/>
                  </a:solidFill>
                </a:rPr>
                <a:t>自動タグ設定が「オン」の場合、エラーページが表示される可能性があります。</a:t>
              </a:r>
              <a:endParaRPr lang="en-US" altLang="ja-JP" sz="1600" dirty="0">
                <a:solidFill>
                  <a:srgbClr val="C00000"/>
                </a:solidFill>
              </a:endParaRPr>
            </a:p>
            <a:p>
              <a:r>
                <a:rPr lang="ja-JP" altLang="en-US" sz="1600" dirty="0">
                  <a:solidFill>
                    <a:srgbClr val="C00000"/>
                  </a:solidFill>
                </a:rPr>
                <a:t>サイト管理者にお問い合わせいただくか、自動タグ設定をオンにし、</a:t>
              </a:r>
              <a:endParaRPr lang="en-US" altLang="ja-JP" sz="1600" dirty="0">
                <a:solidFill>
                  <a:srgbClr val="C00000"/>
                </a:solidFill>
              </a:endParaRPr>
            </a:p>
            <a:p>
              <a:r>
                <a:rPr lang="ja-JP" altLang="en-US" sz="1600" dirty="0">
                  <a:solidFill>
                    <a:srgbClr val="C00000"/>
                  </a:solidFill>
                </a:rPr>
                <a:t>広告をクリックして動作を確認いただくことをおすすめいたします。</a:t>
              </a:r>
              <a:endParaRPr kumimoji="1" lang="ja-JP" altLang="en-US" sz="1600" dirty="0">
                <a:solidFill>
                  <a:srgbClr val="C00000"/>
                </a:solidFill>
              </a:endParaRPr>
            </a:p>
          </p:txBody>
        </p:sp>
      </p:grpSp>
      <p:sp>
        <p:nvSpPr>
          <p:cNvPr id="20" name="テキスト ボックス 19"/>
          <p:cNvSpPr txBox="1"/>
          <p:nvPr/>
        </p:nvSpPr>
        <p:spPr>
          <a:xfrm>
            <a:off x="291812" y="4715157"/>
            <a:ext cx="9341138" cy="442035"/>
          </a:xfrm>
          <a:prstGeom prst="rect">
            <a:avLst/>
          </a:prstGeom>
          <a:solidFill>
            <a:srgbClr val="CCFFFF"/>
          </a:solidFill>
        </p:spPr>
        <p:txBody>
          <a:bodyPr wrap="square" tIns="72000" rtlCol="0">
            <a:spAutoFit/>
          </a:bodyPr>
          <a:lstStyle/>
          <a:p>
            <a:r>
              <a:rPr lang="ja-JP" altLang="en-US" sz="1050" dirty="0"/>
              <a:t>　ヒント：</a:t>
            </a:r>
            <a:endParaRPr lang="en-US" altLang="ja-JP" sz="1050" dirty="0"/>
          </a:p>
          <a:p>
            <a:r>
              <a:rPr lang="ja-JP" altLang="en-US" sz="1050" dirty="0"/>
              <a:t>　「</a:t>
            </a:r>
            <a:r>
              <a:rPr lang="en-US" altLang="ja-JP" sz="1050" dirty="0" err="1"/>
              <a:t>yclid</a:t>
            </a:r>
            <a:r>
              <a:rPr lang="ja-JP" altLang="en-US" sz="1050" dirty="0"/>
              <a:t>」が</a:t>
            </a:r>
            <a:r>
              <a:rPr lang="en-US" altLang="ja-JP" sz="1050" dirty="0"/>
              <a:t>URL</a:t>
            </a:r>
            <a:r>
              <a:rPr lang="ja-JP" altLang="en-US" sz="1050" dirty="0"/>
              <a:t>のどの位置に付与されるかについては、次ページを参照してください。</a:t>
            </a:r>
            <a:endParaRPr lang="en-US" altLang="ja-JP" sz="1050" dirty="0"/>
          </a:p>
        </p:txBody>
      </p:sp>
      <p:pic>
        <p:nvPicPr>
          <p:cNvPr id="21" name="図 20">
            <a:extLst>
              <a:ext uri="{FF2B5EF4-FFF2-40B4-BE49-F238E27FC236}">
                <a16:creationId xmlns:a16="http://schemas.microsoft.com/office/drawing/2014/main" id="{BC06F45F-7D93-574B-AF2D-9010C3ED71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488" y="4786569"/>
            <a:ext cx="155169" cy="143474"/>
          </a:xfrm>
          <a:prstGeom prst="rect">
            <a:avLst/>
          </a:prstGeom>
        </p:spPr>
      </p:pic>
    </p:spTree>
    <p:extLst>
      <p:ext uri="{BB962C8B-B14F-4D97-AF65-F5344CB8AC3E}">
        <p14:creationId xmlns:p14="http://schemas.microsoft.com/office/powerpoint/2010/main" val="136100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7086C5C-D9DE-0C4F-B36B-7759B1A6C076}"/>
              </a:ext>
            </a:extLst>
          </p:cNvPr>
          <p:cNvSpPr>
            <a:spLocks noGrp="1"/>
          </p:cNvSpPr>
          <p:nvPr>
            <p:ph type="title"/>
          </p:nvPr>
        </p:nvSpPr>
        <p:spPr/>
        <p:txBody>
          <a:bodyPr/>
          <a:lstStyle/>
          <a:p>
            <a:r>
              <a:rPr kumimoji="1" lang="ja-JP" altLang="en-US" sz="2000"/>
              <a:t>　　</a:t>
            </a:r>
            <a:r>
              <a:rPr lang="en-US" altLang="ja-JP" sz="2000" dirty="0"/>
              <a:t>URL</a:t>
            </a:r>
            <a:r>
              <a:rPr lang="ja-JP" altLang="en-US" sz="2000"/>
              <a:t>への</a:t>
            </a:r>
            <a:r>
              <a:rPr lang="en-US" altLang="ja-JP" sz="2000" dirty="0"/>
              <a:t>YCLID</a:t>
            </a:r>
            <a:r>
              <a:rPr lang="ja-JP" altLang="en-US" sz="2000"/>
              <a:t>付与パターン</a:t>
            </a:r>
            <a:endParaRPr kumimoji="1" lang="ja-JP" altLang="en-US" sz="2000"/>
          </a:p>
        </p:txBody>
      </p:sp>
      <p:sp>
        <p:nvSpPr>
          <p:cNvPr id="11" name="テキスト プレースホルダー 3">
            <a:extLst>
              <a:ext uri="{FF2B5EF4-FFF2-40B4-BE49-F238E27FC236}">
                <a16:creationId xmlns:a16="http://schemas.microsoft.com/office/drawing/2014/main" id="{3EE0B584-F59F-D940-B213-F6E3B5F01F4D}"/>
              </a:ext>
            </a:extLst>
          </p:cNvPr>
          <p:cNvSpPr>
            <a:spLocks noGrp="1"/>
          </p:cNvSpPr>
          <p:nvPr>
            <p:ph sz="quarter" idx="13"/>
          </p:nvPr>
        </p:nvSpPr>
        <p:spPr>
          <a:xfrm>
            <a:off x="273050" y="908050"/>
            <a:ext cx="9359900" cy="5400675"/>
          </a:xfrm>
        </p:spPr>
        <p:txBody>
          <a:bodyPr lIns="90000" tIns="144000" bIns="144000"/>
          <a:lstStyle/>
          <a:p>
            <a:pPr>
              <a:lnSpc>
                <a:spcPct val="120000"/>
              </a:lnSpc>
              <a:spcBef>
                <a:spcPts val="0"/>
              </a:spcBef>
            </a:pPr>
            <a:r>
              <a:rPr lang="ja-JP" altLang="en-US" sz="1600" dirty="0"/>
              <a:t>「</a:t>
            </a:r>
            <a:r>
              <a:rPr lang="en-US" altLang="ja-JP" sz="1600" dirty="0"/>
              <a:t>YCLID</a:t>
            </a:r>
            <a:r>
              <a:rPr lang="ja-JP" altLang="en-US" sz="1600" dirty="0"/>
              <a:t>」パラメータは付与対象の</a:t>
            </a:r>
            <a:r>
              <a:rPr lang="en-US" altLang="ja-JP" sz="1600" dirty="0"/>
              <a:t>URL</a:t>
            </a:r>
            <a:r>
              <a:rPr lang="ja-JP" altLang="en-US" sz="1600" dirty="0"/>
              <a:t>に対し、以下のパターンで付与されます。</a:t>
            </a:r>
            <a:endParaRPr kumimoji="1" lang="ja-JP" altLang="en-US" sz="1600" dirty="0"/>
          </a:p>
        </p:txBody>
      </p:sp>
      <p:sp>
        <p:nvSpPr>
          <p:cNvPr id="3" name="スライド番号プレースホルダー 2">
            <a:extLst>
              <a:ext uri="{FF2B5EF4-FFF2-40B4-BE49-F238E27FC236}">
                <a16:creationId xmlns:a16="http://schemas.microsoft.com/office/drawing/2014/main" id="{F24715F3-D295-5749-A2D4-E543385A62D8}"/>
              </a:ext>
            </a:extLst>
          </p:cNvPr>
          <p:cNvSpPr>
            <a:spLocks noGrp="1"/>
          </p:cNvSpPr>
          <p:nvPr>
            <p:ph type="sldNum" sz="quarter" idx="4"/>
          </p:nvPr>
        </p:nvSpPr>
        <p:spPr/>
        <p:txBody>
          <a:bodyPr/>
          <a:lstStyle/>
          <a:p>
            <a:fld id="{1B65257B-C11A-453A-85B3-41D05E9BEC86}" type="slidenum">
              <a:rPr lang="ja-JP" altLang="en-US" smtClean="0"/>
              <a:pPr/>
              <a:t>9</a:t>
            </a:fld>
            <a:endParaRPr lang="ja-JP" altLang="en-US" dirty="0"/>
          </a:p>
        </p:txBody>
      </p:sp>
      <p:graphicFrame>
        <p:nvGraphicFramePr>
          <p:cNvPr id="4" name="表 3">
            <a:extLst>
              <a:ext uri="{FF2B5EF4-FFF2-40B4-BE49-F238E27FC236}">
                <a16:creationId xmlns:a16="http://schemas.microsoft.com/office/drawing/2014/main" id="{5B8A2381-3512-9042-BC02-9957DEF28C22}"/>
              </a:ext>
            </a:extLst>
          </p:cNvPr>
          <p:cNvGraphicFramePr>
            <a:graphicFrameLocks noGrp="1"/>
          </p:cNvGraphicFramePr>
          <p:nvPr/>
        </p:nvGraphicFramePr>
        <p:xfrm>
          <a:off x="273050" y="1988840"/>
          <a:ext cx="9369424" cy="1854200"/>
        </p:xfrm>
        <a:graphic>
          <a:graphicData uri="http://schemas.openxmlformats.org/drawingml/2006/table">
            <a:tbl>
              <a:tblPr firstRow="1">
                <a:tableStyleId>{F5AB1C69-6EDB-4FF4-983F-18BD219EF322}</a:tableStyleId>
              </a:tblPr>
              <a:tblGrid>
                <a:gridCol w="1618507">
                  <a:extLst>
                    <a:ext uri="{9D8B030D-6E8A-4147-A177-3AD203B41FA5}">
                      <a16:colId xmlns:a16="http://schemas.microsoft.com/office/drawing/2014/main" val="894466701"/>
                    </a:ext>
                  </a:extLst>
                </a:gridCol>
                <a:gridCol w="3342877">
                  <a:extLst>
                    <a:ext uri="{9D8B030D-6E8A-4147-A177-3AD203B41FA5}">
                      <a16:colId xmlns:a16="http://schemas.microsoft.com/office/drawing/2014/main" val="4014195783"/>
                    </a:ext>
                  </a:extLst>
                </a:gridCol>
                <a:gridCol w="4408040">
                  <a:extLst>
                    <a:ext uri="{9D8B030D-6E8A-4147-A177-3AD203B41FA5}">
                      <a16:colId xmlns:a16="http://schemas.microsoft.com/office/drawing/2014/main" val="1798535960"/>
                    </a:ext>
                  </a:extLst>
                </a:gridCol>
              </a:tblGrid>
              <a:tr h="370840">
                <a:tc>
                  <a:txBody>
                    <a:bodyPr/>
                    <a:lstStyle/>
                    <a:p>
                      <a:r>
                        <a:rPr kumimoji="1" lang="en-US" altLang="ja-JP" sz="1200" dirty="0"/>
                        <a:t>URL</a:t>
                      </a:r>
                      <a:r>
                        <a:rPr kumimoji="1" lang="ja-JP" altLang="en-US" sz="1200"/>
                        <a:t>パターン</a:t>
                      </a:r>
                      <a:endParaRPr kumimoji="1" lang="ja-JP" altLang="en-US" sz="1200" b="0"/>
                    </a:p>
                  </a:txBody>
                  <a:tcPr anchor="ctr"/>
                </a:tc>
                <a:tc>
                  <a:txBody>
                    <a:bodyPr/>
                    <a:lstStyle/>
                    <a:p>
                      <a:r>
                        <a:rPr kumimoji="1" lang="ja-JP" altLang="en-US" sz="1200"/>
                        <a:t>例</a:t>
                      </a:r>
                      <a:endParaRPr kumimoji="1" lang="ja-JP" altLang="en-US" sz="1200" b="0"/>
                    </a:p>
                  </a:txBody>
                  <a:tcPr anchor="ctr"/>
                </a:tc>
                <a:tc>
                  <a:txBody>
                    <a:bodyPr/>
                    <a:lstStyle/>
                    <a:p>
                      <a:r>
                        <a:rPr kumimoji="1" lang="en-US" altLang="ja-JP" sz="1200" dirty="0"/>
                        <a:t>YCLID</a:t>
                      </a:r>
                      <a:r>
                        <a:rPr kumimoji="1" lang="ja-JP" altLang="en-US" sz="1200"/>
                        <a:t>付与後</a:t>
                      </a:r>
                      <a:r>
                        <a:rPr kumimoji="1" lang="en-US" altLang="ja-JP" sz="1200" dirty="0"/>
                        <a:t>URL</a:t>
                      </a:r>
                      <a:endParaRPr kumimoji="1" lang="ja-JP" altLang="en-US" sz="1200" b="0"/>
                    </a:p>
                  </a:txBody>
                  <a:tcPr anchor="ctr"/>
                </a:tc>
                <a:extLst>
                  <a:ext uri="{0D108BD9-81ED-4DB2-BD59-A6C34878D82A}">
                    <a16:rowId xmlns:a16="http://schemas.microsoft.com/office/drawing/2014/main" val="682651376"/>
                  </a:ext>
                </a:extLst>
              </a:tr>
              <a:tr h="370840">
                <a:tc>
                  <a:txBody>
                    <a:bodyPr/>
                    <a:lstStyle/>
                    <a:p>
                      <a:pPr algn="l"/>
                      <a:r>
                        <a:rPr kumimoji="1" lang="en-US" altLang="ja-JP" sz="1200" dirty="0"/>
                        <a:t>?</a:t>
                      </a:r>
                      <a:r>
                        <a:rPr kumimoji="1" lang="ja-JP" altLang="en-US" sz="1200"/>
                        <a:t>なし</a:t>
                      </a:r>
                      <a:r>
                        <a:rPr kumimoji="1" lang="en-US" altLang="ja-JP" sz="1200" dirty="0"/>
                        <a:t>#</a:t>
                      </a:r>
                      <a:r>
                        <a:rPr kumimoji="1" lang="ja-JP" altLang="en-US" sz="1200"/>
                        <a:t>なし</a:t>
                      </a:r>
                    </a:p>
                  </a:txBody>
                  <a:tcPr anchor="ctr"/>
                </a:tc>
                <a:tc>
                  <a:txBody>
                    <a:bodyPr/>
                    <a:lstStyle/>
                    <a:p>
                      <a:pPr algn="l"/>
                      <a:r>
                        <a:rPr kumimoji="1" lang="en" altLang="ja-JP" sz="1200" kern="1200" dirty="0" err="1">
                          <a:effectLst/>
                        </a:rPr>
                        <a:t>www.example.com</a:t>
                      </a:r>
                      <a:r>
                        <a:rPr kumimoji="1" lang="en" altLang="ja-JP" sz="1200" kern="1200" dirty="0">
                          <a:effectLst/>
                        </a:rPr>
                        <a:t>/</a:t>
                      </a:r>
                      <a:endParaRPr kumimoji="1" lang="ja-JP" altLang="en-US" sz="1200">
                        <a:latin typeface="+mn-ea"/>
                        <a:ea typeface="+mn-ea"/>
                      </a:endParaRPr>
                    </a:p>
                  </a:txBody>
                  <a:tcPr anchor="ctr"/>
                </a:tc>
                <a:tc>
                  <a:txBody>
                    <a:bodyPr/>
                    <a:lstStyle/>
                    <a:p>
                      <a:pPr algn="l"/>
                      <a:r>
                        <a:rPr kumimoji="1" lang="en" altLang="ja-JP" sz="1200" kern="1200" dirty="0" err="1">
                          <a:effectLst/>
                        </a:rPr>
                        <a:t>www.example.com</a:t>
                      </a:r>
                      <a:r>
                        <a:rPr kumimoji="1" lang="en" altLang="ja-JP" sz="1200" kern="1200" dirty="0">
                          <a:effectLst/>
                        </a:rPr>
                        <a:t>/?</a:t>
                      </a:r>
                      <a:r>
                        <a:rPr kumimoji="1" lang="en" altLang="ja-JP" sz="1200" kern="1200" dirty="0" err="1">
                          <a:effectLst/>
                        </a:rPr>
                        <a:t>yclid</a:t>
                      </a:r>
                      <a:r>
                        <a:rPr kumimoji="1" lang="en" altLang="ja-JP" sz="1200" kern="1200" dirty="0">
                          <a:effectLst/>
                        </a:rPr>
                        <a:t>=xxx</a:t>
                      </a:r>
                      <a:endParaRPr kumimoji="1" lang="ja-JP" altLang="en-US" sz="1200">
                        <a:latin typeface="+mn-ea"/>
                        <a:ea typeface="+mn-ea"/>
                      </a:endParaRPr>
                    </a:p>
                  </a:txBody>
                  <a:tcPr anchor="ctr"/>
                </a:tc>
                <a:extLst>
                  <a:ext uri="{0D108BD9-81ED-4DB2-BD59-A6C34878D82A}">
                    <a16:rowId xmlns:a16="http://schemas.microsoft.com/office/drawing/2014/main" val="3462071953"/>
                  </a:ext>
                </a:extLst>
              </a:tr>
              <a:tr h="370840">
                <a:tc>
                  <a:txBody>
                    <a:bodyPr/>
                    <a:lstStyle/>
                    <a:p>
                      <a:pPr algn="l"/>
                      <a:r>
                        <a:rPr kumimoji="1" lang="en-US" altLang="ja-JP" sz="1200" dirty="0"/>
                        <a:t>?</a:t>
                      </a:r>
                      <a:r>
                        <a:rPr kumimoji="1" lang="ja-JP" altLang="en-US" sz="1200"/>
                        <a:t>あり</a:t>
                      </a:r>
                      <a:r>
                        <a:rPr kumimoji="1" lang="en-US" altLang="ja-JP" sz="1200" dirty="0"/>
                        <a:t>#</a:t>
                      </a:r>
                      <a:r>
                        <a:rPr kumimoji="1" lang="ja-JP" altLang="en-US" sz="1200"/>
                        <a:t>なし</a:t>
                      </a:r>
                    </a:p>
                  </a:txBody>
                  <a:tcPr anchor="ctr"/>
                </a:tc>
                <a:tc>
                  <a:txBody>
                    <a:bodyPr/>
                    <a:lstStyle/>
                    <a:p>
                      <a:pPr algn="l"/>
                      <a:r>
                        <a:rPr kumimoji="1" lang="en" altLang="ja-JP" sz="1200" kern="1200" dirty="0" err="1">
                          <a:effectLst/>
                        </a:rPr>
                        <a:t>www.example.com</a:t>
                      </a:r>
                      <a:r>
                        <a:rPr kumimoji="1" lang="en" altLang="ja-JP" sz="1200" kern="1200" dirty="0">
                          <a:effectLst/>
                        </a:rPr>
                        <a:t>/?a=</a:t>
                      </a:r>
                      <a:r>
                        <a:rPr kumimoji="1" lang="en" altLang="ja-JP" sz="1200" kern="1200" dirty="0" err="1">
                          <a:effectLst/>
                        </a:rPr>
                        <a:t>bbb</a:t>
                      </a:r>
                      <a:endParaRPr kumimoji="1" lang="ja-JP" altLang="en-US" sz="1200">
                        <a:latin typeface="+mn-ea"/>
                        <a:ea typeface="+mn-ea"/>
                      </a:endParaRPr>
                    </a:p>
                  </a:txBody>
                  <a:tcPr anchor="ctr"/>
                </a:tc>
                <a:tc>
                  <a:txBody>
                    <a:bodyPr/>
                    <a:lstStyle/>
                    <a:p>
                      <a:pPr algn="l"/>
                      <a:r>
                        <a:rPr kumimoji="1" lang="en" altLang="ja-JP" sz="1200" kern="1200" dirty="0" err="1">
                          <a:effectLst/>
                        </a:rPr>
                        <a:t>www.example.com</a:t>
                      </a:r>
                      <a:r>
                        <a:rPr kumimoji="1" lang="en" altLang="ja-JP" sz="1200" kern="1200" dirty="0">
                          <a:effectLst/>
                        </a:rPr>
                        <a:t>/?a=</a:t>
                      </a:r>
                      <a:r>
                        <a:rPr kumimoji="1" lang="en" altLang="ja-JP" sz="1200" kern="1200" dirty="0" err="1">
                          <a:effectLst/>
                        </a:rPr>
                        <a:t>bbb&amp;yclid</a:t>
                      </a:r>
                      <a:r>
                        <a:rPr kumimoji="1" lang="en" altLang="ja-JP" sz="1200" kern="1200" dirty="0">
                          <a:effectLst/>
                        </a:rPr>
                        <a:t>=xxx</a:t>
                      </a:r>
                      <a:endParaRPr kumimoji="1" lang="ja-JP" altLang="en-US" sz="1200">
                        <a:latin typeface="+mn-ea"/>
                        <a:ea typeface="+mn-ea"/>
                      </a:endParaRPr>
                    </a:p>
                  </a:txBody>
                  <a:tcPr anchor="ctr"/>
                </a:tc>
                <a:extLst>
                  <a:ext uri="{0D108BD9-81ED-4DB2-BD59-A6C34878D82A}">
                    <a16:rowId xmlns:a16="http://schemas.microsoft.com/office/drawing/2014/main" val="398265346"/>
                  </a:ext>
                </a:extLst>
              </a:tr>
              <a:tr h="370840">
                <a:tc>
                  <a:txBody>
                    <a:bodyPr/>
                    <a:lstStyle/>
                    <a:p>
                      <a:pPr algn="l"/>
                      <a:r>
                        <a:rPr kumimoji="1" lang="en-US" altLang="ja-JP" sz="1200" dirty="0"/>
                        <a:t>?</a:t>
                      </a:r>
                      <a:r>
                        <a:rPr kumimoji="1" lang="ja-JP" altLang="en-US" sz="1200"/>
                        <a:t>なし</a:t>
                      </a:r>
                      <a:r>
                        <a:rPr kumimoji="1" lang="en-US" altLang="ja-JP" sz="1200" dirty="0"/>
                        <a:t>#</a:t>
                      </a:r>
                      <a:r>
                        <a:rPr kumimoji="1" lang="ja-JP" altLang="en-US" sz="1200"/>
                        <a:t>あり</a:t>
                      </a:r>
                    </a:p>
                  </a:txBody>
                  <a:tcPr anchor="ctr"/>
                </a:tc>
                <a:tc>
                  <a:txBody>
                    <a:bodyPr/>
                    <a:lstStyle/>
                    <a:p>
                      <a:pPr algn="l"/>
                      <a:r>
                        <a:rPr kumimoji="1" lang="en" altLang="ja-JP" sz="1200" kern="1200" dirty="0" err="1">
                          <a:effectLst/>
                        </a:rPr>
                        <a:t>www.example.com</a:t>
                      </a:r>
                      <a:r>
                        <a:rPr kumimoji="1" lang="en" altLang="ja-JP" sz="1200" kern="1200" dirty="0">
                          <a:effectLst/>
                        </a:rPr>
                        <a:t>/#ccc</a:t>
                      </a:r>
                      <a:endParaRPr kumimoji="1" lang="ja-JP" altLang="en-US" sz="1200">
                        <a:latin typeface="+mn-ea"/>
                        <a:ea typeface="+mn-ea"/>
                      </a:endParaRPr>
                    </a:p>
                  </a:txBody>
                  <a:tcPr anchor="ctr"/>
                </a:tc>
                <a:tc>
                  <a:txBody>
                    <a:bodyPr/>
                    <a:lstStyle/>
                    <a:p>
                      <a:pPr algn="l"/>
                      <a:r>
                        <a:rPr kumimoji="1" lang="en" altLang="ja-JP" sz="1200" kern="1200" dirty="0" err="1">
                          <a:effectLst/>
                        </a:rPr>
                        <a:t>www.example.com</a:t>
                      </a:r>
                      <a:r>
                        <a:rPr kumimoji="1" lang="en" altLang="ja-JP" sz="1200" kern="1200" dirty="0">
                          <a:effectLst/>
                        </a:rPr>
                        <a:t>/?</a:t>
                      </a:r>
                      <a:r>
                        <a:rPr kumimoji="1" lang="en" altLang="ja-JP" sz="1200" kern="1200" dirty="0" err="1">
                          <a:effectLst/>
                        </a:rPr>
                        <a:t>yclid</a:t>
                      </a:r>
                      <a:r>
                        <a:rPr kumimoji="1" lang="en" altLang="ja-JP" sz="1200" kern="1200" dirty="0">
                          <a:effectLst/>
                        </a:rPr>
                        <a:t>=</a:t>
                      </a:r>
                      <a:r>
                        <a:rPr kumimoji="1" lang="en" altLang="ja-JP" sz="1200" kern="1200" dirty="0" err="1">
                          <a:effectLst/>
                        </a:rPr>
                        <a:t>xxx#ccc</a:t>
                      </a:r>
                      <a:endParaRPr kumimoji="1" lang="ja-JP" altLang="en-US" sz="1200">
                        <a:latin typeface="+mn-ea"/>
                        <a:ea typeface="+mn-ea"/>
                      </a:endParaRPr>
                    </a:p>
                  </a:txBody>
                  <a:tcPr anchor="ctr"/>
                </a:tc>
                <a:extLst>
                  <a:ext uri="{0D108BD9-81ED-4DB2-BD59-A6C34878D82A}">
                    <a16:rowId xmlns:a16="http://schemas.microsoft.com/office/drawing/2014/main" val="3051621309"/>
                  </a:ext>
                </a:extLst>
              </a:tr>
              <a:tr h="370840">
                <a:tc>
                  <a:txBody>
                    <a:bodyPr/>
                    <a:lstStyle/>
                    <a:p>
                      <a:pPr algn="l"/>
                      <a:r>
                        <a:rPr kumimoji="1" lang="en-US" altLang="ja-JP" sz="1200" dirty="0"/>
                        <a:t>?</a:t>
                      </a:r>
                      <a:r>
                        <a:rPr kumimoji="1" lang="ja-JP" altLang="en-US" sz="1200"/>
                        <a:t>あり</a:t>
                      </a:r>
                      <a:r>
                        <a:rPr kumimoji="1" lang="en-US" altLang="ja-JP" sz="1200" dirty="0"/>
                        <a:t>#</a:t>
                      </a:r>
                      <a:r>
                        <a:rPr kumimoji="1" lang="ja-JP" altLang="en-US" sz="1200"/>
                        <a:t>あり</a:t>
                      </a:r>
                    </a:p>
                  </a:txBody>
                  <a:tcPr anchor="ctr"/>
                </a:tc>
                <a:tc>
                  <a:txBody>
                    <a:bodyPr/>
                    <a:lstStyle/>
                    <a:p>
                      <a:pPr algn="l"/>
                      <a:r>
                        <a:rPr kumimoji="1" lang="en" altLang="ja-JP" sz="1200" kern="1200" dirty="0" err="1">
                          <a:effectLst/>
                        </a:rPr>
                        <a:t>www.example.com</a:t>
                      </a:r>
                      <a:r>
                        <a:rPr kumimoji="1" lang="en" altLang="ja-JP" sz="1200" kern="1200" dirty="0">
                          <a:effectLst/>
                        </a:rPr>
                        <a:t>/?a=</a:t>
                      </a:r>
                      <a:r>
                        <a:rPr kumimoji="1" lang="en" altLang="ja-JP" sz="1200" kern="1200" dirty="0" err="1">
                          <a:effectLst/>
                        </a:rPr>
                        <a:t>bbb#ccc</a:t>
                      </a:r>
                      <a:endParaRPr kumimoji="1" lang="ja-JP" altLang="en-US" sz="1200">
                        <a:latin typeface="+mn-ea"/>
                        <a:ea typeface="+mn-ea"/>
                      </a:endParaRPr>
                    </a:p>
                  </a:txBody>
                  <a:tcPr anchor="ctr"/>
                </a:tc>
                <a:tc>
                  <a:txBody>
                    <a:bodyPr/>
                    <a:lstStyle/>
                    <a:p>
                      <a:pPr algn="l"/>
                      <a:r>
                        <a:rPr kumimoji="1" lang="en" altLang="ja-JP" sz="1200" kern="1200" dirty="0" err="1">
                          <a:effectLst/>
                        </a:rPr>
                        <a:t>www.example.com</a:t>
                      </a:r>
                      <a:r>
                        <a:rPr kumimoji="1" lang="en" altLang="ja-JP" sz="1200" kern="1200" dirty="0">
                          <a:effectLst/>
                        </a:rPr>
                        <a:t>/?a=</a:t>
                      </a:r>
                      <a:r>
                        <a:rPr kumimoji="1" lang="en" altLang="ja-JP" sz="1200" kern="1200" dirty="0" err="1">
                          <a:effectLst/>
                        </a:rPr>
                        <a:t>bbb&amp;yclid</a:t>
                      </a:r>
                      <a:r>
                        <a:rPr kumimoji="1" lang="en" altLang="ja-JP" sz="1200" kern="1200" dirty="0">
                          <a:effectLst/>
                        </a:rPr>
                        <a:t>=</a:t>
                      </a:r>
                      <a:r>
                        <a:rPr kumimoji="1" lang="en" altLang="ja-JP" sz="1200" kern="1200" dirty="0" err="1">
                          <a:effectLst/>
                        </a:rPr>
                        <a:t>xxx#ccc</a:t>
                      </a:r>
                      <a:endParaRPr kumimoji="1" lang="ja-JP" altLang="en-US" sz="1200">
                        <a:latin typeface="+mn-ea"/>
                        <a:ea typeface="+mn-ea"/>
                      </a:endParaRPr>
                    </a:p>
                  </a:txBody>
                  <a:tcPr anchor="ctr"/>
                </a:tc>
                <a:extLst>
                  <a:ext uri="{0D108BD9-81ED-4DB2-BD59-A6C34878D82A}">
                    <a16:rowId xmlns:a16="http://schemas.microsoft.com/office/drawing/2014/main" val="4055997585"/>
                  </a:ext>
                </a:extLst>
              </a:tr>
            </a:tbl>
          </a:graphicData>
        </a:graphic>
      </p:graphicFrame>
      <p:grpSp>
        <p:nvGrpSpPr>
          <p:cNvPr id="12" name="Group 158">
            <a:extLst>
              <a:ext uri="{FF2B5EF4-FFF2-40B4-BE49-F238E27FC236}">
                <a16:creationId xmlns:a16="http://schemas.microsoft.com/office/drawing/2014/main" id="{C591C612-98C2-A846-ADAB-3E7F17B335DA}"/>
              </a:ext>
            </a:extLst>
          </p:cNvPr>
          <p:cNvGrpSpPr>
            <a:grpSpLocks/>
          </p:cNvGrpSpPr>
          <p:nvPr/>
        </p:nvGrpSpPr>
        <p:grpSpPr bwMode="auto">
          <a:xfrm>
            <a:off x="344488" y="210461"/>
            <a:ext cx="410400" cy="410227"/>
            <a:chOff x="2672" y="3897"/>
            <a:chExt cx="460" cy="460"/>
          </a:xfrm>
        </p:grpSpPr>
        <p:sp>
          <p:nvSpPr>
            <p:cNvPr id="13" name="Freeform 159">
              <a:extLst>
                <a:ext uri="{FF2B5EF4-FFF2-40B4-BE49-F238E27FC236}">
                  <a16:creationId xmlns:a16="http://schemas.microsoft.com/office/drawing/2014/main" id="{C88202EA-DACE-C147-8546-5D749488E34E}"/>
                </a:ext>
              </a:extLst>
            </p:cNvPr>
            <p:cNvSpPr>
              <a:spLocks noChangeArrowheads="1"/>
            </p:cNvSpPr>
            <p:nvPr/>
          </p:nvSpPr>
          <p:spPr bwMode="auto">
            <a:xfrm>
              <a:off x="2672" y="3897"/>
              <a:ext cx="460" cy="460"/>
            </a:xfrm>
            <a:custGeom>
              <a:avLst/>
              <a:gdLst>
                <a:gd name="T0" fmla="*/ 1016 w 2032"/>
                <a:gd name="T1" fmla="*/ 0 h 2032"/>
                <a:gd name="T2" fmla="*/ 0 w 2032"/>
                <a:gd name="T3" fmla="*/ 1016 h 2032"/>
                <a:gd name="T4" fmla="*/ 1016 w 2032"/>
                <a:gd name="T5" fmla="*/ 2031 h 2032"/>
                <a:gd name="T6" fmla="*/ 2031 w 2032"/>
                <a:gd name="T7" fmla="*/ 1016 h 2032"/>
                <a:gd name="T8" fmla="*/ 1016 w 2032"/>
                <a:gd name="T9" fmla="*/ 0 h 2032"/>
                <a:gd name="T10" fmla="*/ 1016 w 2032"/>
                <a:gd name="T11" fmla="*/ 1861 h 2032"/>
                <a:gd name="T12" fmla="*/ 170 w 2032"/>
                <a:gd name="T13" fmla="*/ 1016 h 2032"/>
                <a:gd name="T14" fmla="*/ 1016 w 2032"/>
                <a:gd name="T15" fmla="*/ 170 h 2032"/>
                <a:gd name="T16" fmla="*/ 1861 w 2032"/>
                <a:gd name="T17" fmla="*/ 1016 h 2032"/>
                <a:gd name="T18" fmla="*/ 1016 w 2032"/>
                <a:gd name="T19" fmla="*/ 1861 h 2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2" h="2032">
                  <a:moveTo>
                    <a:pt x="1016" y="0"/>
                  </a:moveTo>
                  <a:cubicBezTo>
                    <a:pt x="455" y="0"/>
                    <a:pt x="0" y="455"/>
                    <a:pt x="0" y="1016"/>
                  </a:cubicBezTo>
                  <a:cubicBezTo>
                    <a:pt x="0" y="1576"/>
                    <a:pt x="455" y="2031"/>
                    <a:pt x="1016" y="2031"/>
                  </a:cubicBezTo>
                  <a:cubicBezTo>
                    <a:pt x="1576" y="2031"/>
                    <a:pt x="2031" y="1576"/>
                    <a:pt x="2031" y="1016"/>
                  </a:cubicBezTo>
                  <a:cubicBezTo>
                    <a:pt x="2031" y="455"/>
                    <a:pt x="1576" y="0"/>
                    <a:pt x="1016" y="0"/>
                  </a:cubicBezTo>
                  <a:close/>
                  <a:moveTo>
                    <a:pt x="1016" y="1861"/>
                  </a:moveTo>
                  <a:cubicBezTo>
                    <a:pt x="551" y="1861"/>
                    <a:pt x="170" y="1480"/>
                    <a:pt x="170" y="1016"/>
                  </a:cubicBezTo>
                  <a:cubicBezTo>
                    <a:pt x="170" y="551"/>
                    <a:pt x="551" y="170"/>
                    <a:pt x="1016" y="170"/>
                  </a:cubicBezTo>
                  <a:cubicBezTo>
                    <a:pt x="1480" y="170"/>
                    <a:pt x="1861" y="551"/>
                    <a:pt x="1861" y="1016"/>
                  </a:cubicBezTo>
                  <a:cubicBezTo>
                    <a:pt x="1861" y="1480"/>
                    <a:pt x="1480" y="1861"/>
                    <a:pt x="1016" y="1861"/>
                  </a:cubicBezTo>
                  <a:close/>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14" name="Freeform 160">
              <a:extLst>
                <a:ext uri="{FF2B5EF4-FFF2-40B4-BE49-F238E27FC236}">
                  <a16:creationId xmlns:a16="http://schemas.microsoft.com/office/drawing/2014/main" id="{688B31D6-8437-3E45-9A7F-7D0D547550B5}"/>
                </a:ext>
              </a:extLst>
            </p:cNvPr>
            <p:cNvSpPr>
              <a:spLocks noChangeArrowheads="1"/>
            </p:cNvSpPr>
            <p:nvPr/>
          </p:nvSpPr>
          <p:spPr bwMode="auto">
            <a:xfrm>
              <a:off x="2845" y="4089"/>
              <a:ext cx="127" cy="165"/>
            </a:xfrm>
            <a:custGeom>
              <a:avLst/>
              <a:gdLst>
                <a:gd name="T0" fmla="*/ 507 w 564"/>
                <a:gd name="T1" fmla="*/ 619 h 733"/>
                <a:gd name="T2" fmla="*/ 394 w 564"/>
                <a:gd name="T3" fmla="*/ 619 h 733"/>
                <a:gd name="T4" fmla="*/ 394 w 564"/>
                <a:gd name="T5" fmla="*/ 56 h 733"/>
                <a:gd name="T6" fmla="*/ 394 w 564"/>
                <a:gd name="T7" fmla="*/ 56 h 733"/>
                <a:gd name="T8" fmla="*/ 338 w 564"/>
                <a:gd name="T9" fmla="*/ 0 h 733"/>
                <a:gd name="T10" fmla="*/ 57 w 564"/>
                <a:gd name="T11" fmla="*/ 0 h 733"/>
                <a:gd name="T12" fmla="*/ 0 w 564"/>
                <a:gd name="T13" fmla="*/ 56 h 733"/>
                <a:gd name="T14" fmla="*/ 57 w 564"/>
                <a:gd name="T15" fmla="*/ 113 h 733"/>
                <a:gd name="T16" fmla="*/ 169 w 564"/>
                <a:gd name="T17" fmla="*/ 113 h 733"/>
                <a:gd name="T18" fmla="*/ 169 w 564"/>
                <a:gd name="T19" fmla="*/ 619 h 733"/>
                <a:gd name="T20" fmla="*/ 57 w 564"/>
                <a:gd name="T21" fmla="*/ 619 h 733"/>
                <a:gd name="T22" fmla="*/ 0 w 564"/>
                <a:gd name="T23" fmla="*/ 676 h 733"/>
                <a:gd name="T24" fmla="*/ 57 w 564"/>
                <a:gd name="T25" fmla="*/ 732 h 733"/>
                <a:gd name="T26" fmla="*/ 507 w 564"/>
                <a:gd name="T27" fmla="*/ 732 h 733"/>
                <a:gd name="T28" fmla="*/ 563 w 564"/>
                <a:gd name="T29" fmla="*/ 676 h 733"/>
                <a:gd name="T30" fmla="*/ 507 w 564"/>
                <a:gd name="T31" fmla="*/ 61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733">
                  <a:moveTo>
                    <a:pt x="507" y="619"/>
                  </a:moveTo>
                  <a:lnTo>
                    <a:pt x="394" y="619"/>
                  </a:lnTo>
                  <a:lnTo>
                    <a:pt x="394" y="56"/>
                  </a:lnTo>
                  <a:lnTo>
                    <a:pt x="394" y="56"/>
                  </a:lnTo>
                  <a:cubicBezTo>
                    <a:pt x="394" y="25"/>
                    <a:pt x="369" y="0"/>
                    <a:pt x="338" y="0"/>
                  </a:cubicBezTo>
                  <a:lnTo>
                    <a:pt x="57" y="0"/>
                  </a:lnTo>
                  <a:cubicBezTo>
                    <a:pt x="25" y="0"/>
                    <a:pt x="0" y="25"/>
                    <a:pt x="0" y="56"/>
                  </a:cubicBezTo>
                  <a:cubicBezTo>
                    <a:pt x="0" y="87"/>
                    <a:pt x="25" y="113"/>
                    <a:pt x="57" y="113"/>
                  </a:cubicBezTo>
                  <a:lnTo>
                    <a:pt x="169" y="113"/>
                  </a:lnTo>
                  <a:lnTo>
                    <a:pt x="169" y="619"/>
                  </a:lnTo>
                  <a:lnTo>
                    <a:pt x="57" y="619"/>
                  </a:lnTo>
                  <a:cubicBezTo>
                    <a:pt x="25" y="619"/>
                    <a:pt x="0" y="645"/>
                    <a:pt x="0" y="676"/>
                  </a:cubicBezTo>
                  <a:cubicBezTo>
                    <a:pt x="0" y="707"/>
                    <a:pt x="25" y="732"/>
                    <a:pt x="57" y="732"/>
                  </a:cubicBezTo>
                  <a:lnTo>
                    <a:pt x="507" y="732"/>
                  </a:lnTo>
                  <a:cubicBezTo>
                    <a:pt x="538" y="732"/>
                    <a:pt x="563" y="707"/>
                    <a:pt x="563" y="676"/>
                  </a:cubicBezTo>
                  <a:cubicBezTo>
                    <a:pt x="563" y="645"/>
                    <a:pt x="538" y="619"/>
                    <a:pt x="507" y="619"/>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sp>
          <p:nvSpPr>
            <p:cNvPr id="15" name="Freeform 161">
              <a:extLst>
                <a:ext uri="{FF2B5EF4-FFF2-40B4-BE49-F238E27FC236}">
                  <a16:creationId xmlns:a16="http://schemas.microsoft.com/office/drawing/2014/main" id="{AF4FA043-0979-FB4A-A1B6-C9860DF815C6}"/>
                </a:ext>
              </a:extLst>
            </p:cNvPr>
            <p:cNvSpPr>
              <a:spLocks noChangeArrowheads="1"/>
            </p:cNvSpPr>
            <p:nvPr/>
          </p:nvSpPr>
          <p:spPr bwMode="auto">
            <a:xfrm>
              <a:off x="2877" y="3999"/>
              <a:ext cx="63" cy="63"/>
            </a:xfrm>
            <a:custGeom>
              <a:avLst/>
              <a:gdLst>
                <a:gd name="T0" fmla="*/ 281 w 282"/>
                <a:gd name="T1" fmla="*/ 141 h 283"/>
                <a:gd name="T2" fmla="*/ 262 w 282"/>
                <a:gd name="T3" fmla="*/ 211 h 283"/>
                <a:gd name="T4" fmla="*/ 211 w 282"/>
                <a:gd name="T5" fmla="*/ 263 h 283"/>
                <a:gd name="T6" fmla="*/ 140 w 282"/>
                <a:gd name="T7" fmla="*/ 282 h 283"/>
                <a:gd name="T8" fmla="*/ 71 w 282"/>
                <a:gd name="T9" fmla="*/ 263 h 283"/>
                <a:gd name="T10" fmla="*/ 19 w 282"/>
                <a:gd name="T11" fmla="*/ 211 h 283"/>
                <a:gd name="T12" fmla="*/ 0 w 282"/>
                <a:gd name="T13" fmla="*/ 141 h 283"/>
                <a:gd name="T14" fmla="*/ 19 w 282"/>
                <a:gd name="T15" fmla="*/ 70 h 283"/>
                <a:gd name="T16" fmla="*/ 71 w 282"/>
                <a:gd name="T17" fmla="*/ 19 h 283"/>
                <a:gd name="T18" fmla="*/ 140 w 282"/>
                <a:gd name="T19" fmla="*/ 0 h 283"/>
                <a:gd name="T20" fmla="*/ 211 w 282"/>
                <a:gd name="T21" fmla="*/ 19 h 283"/>
                <a:gd name="T22" fmla="*/ 262 w 282"/>
                <a:gd name="T23" fmla="*/ 70 h 283"/>
                <a:gd name="T24" fmla="*/ 281 w 282"/>
                <a:gd name="T25" fmla="*/ 14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2" h="283">
                  <a:moveTo>
                    <a:pt x="281" y="141"/>
                  </a:moveTo>
                  <a:cubicBezTo>
                    <a:pt x="281" y="167"/>
                    <a:pt x="275" y="188"/>
                    <a:pt x="262" y="211"/>
                  </a:cubicBezTo>
                  <a:cubicBezTo>
                    <a:pt x="249" y="233"/>
                    <a:pt x="234" y="250"/>
                    <a:pt x="211" y="263"/>
                  </a:cubicBezTo>
                  <a:cubicBezTo>
                    <a:pt x="189" y="276"/>
                    <a:pt x="166" y="282"/>
                    <a:pt x="140" y="282"/>
                  </a:cubicBezTo>
                  <a:cubicBezTo>
                    <a:pt x="114" y="282"/>
                    <a:pt x="93" y="276"/>
                    <a:pt x="71" y="263"/>
                  </a:cubicBezTo>
                  <a:cubicBezTo>
                    <a:pt x="48" y="250"/>
                    <a:pt x="32" y="233"/>
                    <a:pt x="19" y="211"/>
                  </a:cubicBezTo>
                  <a:cubicBezTo>
                    <a:pt x="6" y="188"/>
                    <a:pt x="0" y="167"/>
                    <a:pt x="0" y="141"/>
                  </a:cubicBezTo>
                  <a:cubicBezTo>
                    <a:pt x="0" y="115"/>
                    <a:pt x="6" y="92"/>
                    <a:pt x="19" y="70"/>
                  </a:cubicBezTo>
                  <a:cubicBezTo>
                    <a:pt x="32" y="47"/>
                    <a:pt x="48" y="32"/>
                    <a:pt x="71" y="19"/>
                  </a:cubicBezTo>
                  <a:cubicBezTo>
                    <a:pt x="93" y="6"/>
                    <a:pt x="114" y="0"/>
                    <a:pt x="140" y="0"/>
                  </a:cubicBezTo>
                  <a:cubicBezTo>
                    <a:pt x="166" y="0"/>
                    <a:pt x="189" y="6"/>
                    <a:pt x="211" y="19"/>
                  </a:cubicBezTo>
                  <a:cubicBezTo>
                    <a:pt x="234" y="32"/>
                    <a:pt x="249" y="47"/>
                    <a:pt x="262" y="70"/>
                  </a:cubicBezTo>
                  <a:cubicBezTo>
                    <a:pt x="275" y="92"/>
                    <a:pt x="281" y="115"/>
                    <a:pt x="281" y="141"/>
                  </a:cubicBezTo>
                </a:path>
              </a:pathLst>
            </a:custGeom>
            <a:solidFill>
              <a:srgbClr val="54545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ja-JP" altLang="en-US"/>
            </a:p>
          </p:txBody>
        </p:sp>
      </p:grpSp>
      <p:sp>
        <p:nvSpPr>
          <p:cNvPr id="16" name="フッター プレースホルダー 3">
            <a:extLst>
              <a:ext uri="{FF2B5EF4-FFF2-40B4-BE49-F238E27FC236}">
                <a16:creationId xmlns:a16="http://schemas.microsoft.com/office/drawing/2014/main" id="{22BD1B69-BB92-5A4A-9CE1-0962F09131DF}"/>
              </a:ext>
            </a:extLst>
          </p:cNvPr>
          <p:cNvSpPr>
            <a:spLocks noGrp="1"/>
          </p:cNvSpPr>
          <p:nvPr>
            <p:ph type="ftr" sz="quarter" idx="3"/>
          </p:nvPr>
        </p:nvSpPr>
        <p:spPr>
          <a:xfrm>
            <a:off x="2792760" y="6525344"/>
            <a:ext cx="4320480" cy="365125"/>
          </a:xfrm>
        </p:spPr>
        <p:txBody>
          <a:bodyPr/>
          <a:lstStyle/>
          <a:p>
            <a:r>
              <a:rPr lang="en-US" dirty="0"/>
              <a:t>Copyright (C) 2019 Yahoo Japan Corporation. All Rights Reserved.</a:t>
            </a:r>
            <a:endParaRPr lang="en-US" altLang="ja-JP" dirty="0"/>
          </a:p>
        </p:txBody>
      </p:sp>
    </p:spTree>
    <p:extLst>
      <p:ext uri="{BB962C8B-B14F-4D97-AF65-F5344CB8AC3E}">
        <p14:creationId xmlns:p14="http://schemas.microsoft.com/office/powerpoint/2010/main" val="3371101740"/>
      </p:ext>
    </p:extLst>
  </p:cSld>
  <p:clrMapOvr>
    <a:masterClrMapping/>
  </p:clrMapOvr>
</p:sld>
</file>

<file path=ppt/theme/theme1.xml><?xml version="1.0" encoding="utf-8"?>
<a:theme xmlns:a="http://schemas.openxmlformats.org/drawingml/2006/main" name="【社外秘】mscテンプレート_2016">
  <a:themeElements>
    <a:clrScheme name="MSC Color">
      <a:dk1>
        <a:srgbClr val="000000"/>
      </a:dk1>
      <a:lt1>
        <a:srgbClr val="FFFFFF"/>
      </a:lt1>
      <a:dk2>
        <a:srgbClr val="212121"/>
      </a:dk2>
      <a:lt2>
        <a:srgbClr val="CCCCCC"/>
      </a:lt2>
      <a:accent1>
        <a:srgbClr val="F5F5F5"/>
      </a:accent1>
      <a:accent2>
        <a:srgbClr val="999999"/>
      </a:accent2>
      <a:accent3>
        <a:srgbClr val="545454"/>
      </a:accent3>
      <a:accent4>
        <a:srgbClr val="F6B600"/>
      </a:accent4>
      <a:accent5>
        <a:srgbClr val="00569B"/>
      </a:accent5>
      <a:accent6>
        <a:srgbClr val="C9002C"/>
      </a:accent6>
      <a:hlink>
        <a:srgbClr val="1A72B0"/>
      </a:hlink>
      <a:folHlink>
        <a:srgbClr val="005F5F"/>
      </a:folHlink>
    </a:clrScheme>
    <a:fontScheme name="MSC fonts">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9" id="{169810FA-7866-2E4B-BD13-AF4B33A22434}" vid="{9EEC8F3B-2AEC-4E41-A8C7-E5E6B07769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【代理店・広告主限定】mscテンプレート_2018</Template>
  <TotalTime>12569</TotalTime>
  <Words>2791</Words>
  <Application>Microsoft Office PowerPoint</Application>
  <PresentationFormat>A4 210 x 297 mm</PresentationFormat>
  <Paragraphs>529</Paragraphs>
  <Slides>30</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30</vt:i4>
      </vt:variant>
    </vt:vector>
  </HeadingPairs>
  <TitlesOfParts>
    <vt:vector size="38" baseType="lpstr">
      <vt:lpstr>ＭＳ Ｐゴシック</vt:lpstr>
      <vt:lpstr>メイリオ</vt:lpstr>
      <vt:lpstr>游ゴシック</vt:lpstr>
      <vt:lpstr>Arial</vt:lpstr>
      <vt:lpstr>Calibri</vt:lpstr>
      <vt:lpstr>Times New Roman</vt:lpstr>
      <vt:lpstr>Wingdings</vt:lpstr>
      <vt:lpstr>【社外秘】mscテンプレート_2016</vt:lpstr>
      <vt:lpstr>Yahoo!プロモーション広告 コンバージョン測定補完機能導入手順書</vt:lpstr>
      <vt:lpstr>目次</vt:lpstr>
      <vt:lpstr>はじめに</vt:lpstr>
      <vt:lpstr>概要</vt:lpstr>
      <vt:lpstr>概要</vt:lpstr>
      <vt:lpstr>コンバージョン計測補完の仕組み</vt:lpstr>
      <vt:lpstr>　　YCLIDとは</vt:lpstr>
      <vt:lpstr>　　自動タグ設定とは</vt:lpstr>
      <vt:lpstr>　　URLへのYCLID付与パターン</vt:lpstr>
      <vt:lpstr>　　コンバージョン測定補完機能タグとは</vt:lpstr>
      <vt:lpstr>導入方法</vt:lpstr>
      <vt:lpstr>導入手順について</vt:lpstr>
      <vt:lpstr>導入手順</vt:lpstr>
      <vt:lpstr>コンバージョン測定補完機能タグ（およびサイトジェネラルタグ）を ドメイン内の全ページに実装する</vt:lpstr>
      <vt:lpstr>「自動タグ設定」のご注意</vt:lpstr>
      <vt:lpstr>クロスドメインの場合の追加手順</vt:lpstr>
      <vt:lpstr>　　Yahoo!タグマネージャーのタグカタログを利用する場合</vt:lpstr>
      <vt:lpstr>　　Yahoo!タグマネージャーのタグカタログを利用する場合</vt:lpstr>
      <vt:lpstr>　　Yahoo!タグマネージャーのタグカタログを利用する場合</vt:lpstr>
      <vt:lpstr>　　Yahoo!タグマネージャーのタグカタログを利用する場合</vt:lpstr>
      <vt:lpstr>Yahoo!ディスプレイアドネットワーク（YDN）の「自動タグ拡張機能」導入にあたって</vt:lpstr>
      <vt:lpstr>YDNの「自動タグ拡張機能」導入にあたって</vt:lpstr>
      <vt:lpstr>「自動タグ拡張機能」の仕組み</vt:lpstr>
      <vt:lpstr>「自動タグ拡張機能」を導入する場合の注意点</vt:lpstr>
      <vt:lpstr>「自動タグ拡張機能」の導入手順</vt:lpstr>
      <vt:lpstr>　　Yahoo!タグマネージャーのタグカタログを利用する場合</vt:lpstr>
      <vt:lpstr>　　Yahoo!タグマネージャーのタグカタログを利用する場合</vt:lpstr>
      <vt:lpstr>Appendix</vt:lpstr>
      <vt:lpstr>2019年7月10日以前の設定について（1）</vt:lpstr>
      <vt:lpstr>2019年7月10日以前の設定について（2）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美聡</dc:creator>
  <cp:lastModifiedBy>萩原 暁子</cp:lastModifiedBy>
  <cp:revision>104</cp:revision>
  <cp:lastPrinted>2019-10-10T06:46:31Z</cp:lastPrinted>
  <dcterms:created xsi:type="dcterms:W3CDTF">2018-10-22T04:49:35Z</dcterms:created>
  <dcterms:modified xsi:type="dcterms:W3CDTF">2019-11-15T08:17:55Z</dcterms:modified>
</cp:coreProperties>
</file>